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</p:sldIdLst>
  <p:sldSz cx="18288000" cy="10287000"/>
  <p:notesSz cx="6858000" cy="9144000"/>
  <p:embeddedFontLst>
    <p:embeddedFont>
      <p:font typeface="Montserrat Classic" charset="1" panose="00000500000000000000"/>
      <p:regular r:id="rId6"/>
    </p:embeddedFont>
    <p:embeddedFont>
      <p:font typeface="Montserrat Classic Bold" charset="1" panose="00000800000000000000"/>
      <p:regular r:id="rId7"/>
    </p:embeddedFont>
    <p:embeddedFont>
      <p:font typeface="Arimo" charset="1" panose="020B0604020202020204"/>
      <p:regular r:id="rId8"/>
    </p:embeddedFont>
    <p:embeddedFont>
      <p:font typeface="Arimo Bold" charset="1" panose="020B0704020202020204"/>
      <p:regular r:id="rId9"/>
    </p:embeddedFont>
    <p:embeddedFont>
      <p:font typeface="Arimo Italics" charset="1" panose="020B0604020202090204"/>
      <p:regular r:id="rId10"/>
    </p:embeddedFont>
    <p:embeddedFont>
      <p:font typeface="Arimo Bold Italics" charset="1" panose="020B0704020202090204"/>
      <p:regular r:id="rId11"/>
    </p:embeddedFont>
    <p:embeddedFont>
      <p:font typeface="Open Sans Light" charset="1" panose="020B0306030504020204"/>
      <p:regular r:id="rId12"/>
    </p:embeddedFont>
    <p:embeddedFont>
      <p:font typeface="Open Sans Light Bold" charset="1" panose="020B0806030504020204"/>
      <p:regular r:id="rId13"/>
    </p:embeddedFont>
    <p:embeddedFont>
      <p:font typeface="Open Sans Light Italics" charset="1" panose="020B0306030504020204"/>
      <p:regular r:id="rId14"/>
    </p:embeddedFont>
    <p:embeddedFont>
      <p:font typeface="Open Sans Light Bold Italics" charset="1" panose="020B0806030504020204"/>
      <p:regular r:id="rId15"/>
    </p:embeddedFont>
    <p:embeddedFont>
      <p:font typeface="Cantata One" charset="1" panose="02060503070700060704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slides/slide1.xml" Type="http://schemas.openxmlformats.org/officeDocument/2006/relationships/slide"/><Relationship Id="rId18" Target="slides/slide2.xml" Type="http://schemas.openxmlformats.org/officeDocument/2006/relationships/slide"/><Relationship Id="rId19" Target="slides/slide3.xml" Type="http://schemas.openxmlformats.org/officeDocument/2006/relationships/slide"/><Relationship Id="rId2" Target="presProps.xml" Type="http://schemas.openxmlformats.org/officeDocument/2006/relationships/presProps"/><Relationship Id="rId20" Target="slides/slide4.xml" Type="http://schemas.openxmlformats.org/officeDocument/2006/relationships/slide"/><Relationship Id="rId21" Target="slides/slide5.xml" Type="http://schemas.openxmlformats.org/officeDocument/2006/relationships/slide"/><Relationship Id="rId22" Target="slides/slide6.xml" Type="http://schemas.openxmlformats.org/officeDocument/2006/relationships/slide"/><Relationship Id="rId23" Target="slides/slide7.xml" Type="http://schemas.openxmlformats.org/officeDocument/2006/relationships/slide"/><Relationship Id="rId24" Target="slides/slide8.xml" Type="http://schemas.openxmlformats.org/officeDocument/2006/relationships/slide"/><Relationship Id="rId25" Target="slides/slide9.xml" Type="http://schemas.openxmlformats.org/officeDocument/2006/relationships/slide"/><Relationship Id="rId26" Target="slides/slide10.xml" Type="http://schemas.openxmlformats.org/officeDocument/2006/relationships/slide"/><Relationship Id="rId27" Target="slides/slide11.xml" Type="http://schemas.openxmlformats.org/officeDocument/2006/relationships/slide"/><Relationship Id="rId28" Target="slides/slide12.xml" Type="http://schemas.openxmlformats.org/officeDocument/2006/relationships/slide"/><Relationship Id="rId29" Target="slides/slide13.xml" Type="http://schemas.openxmlformats.org/officeDocument/2006/relationships/slide"/><Relationship Id="rId3" Target="viewProps.xml" Type="http://schemas.openxmlformats.org/officeDocument/2006/relationships/viewProps"/><Relationship Id="rId30" Target="slides/slide14.xml" Type="http://schemas.openxmlformats.org/officeDocument/2006/relationships/slide"/><Relationship Id="rId31" Target="slides/slide15.xml" Type="http://schemas.openxmlformats.org/officeDocument/2006/relationships/slide"/><Relationship Id="rId32" Target="slides/slide16.xml" Type="http://schemas.openxmlformats.org/officeDocument/2006/relationships/slide"/><Relationship Id="rId33" Target="slides/slide17.xml" Type="http://schemas.openxmlformats.org/officeDocument/2006/relationships/slide"/><Relationship Id="rId34" Target="slides/slide18.xml" Type="http://schemas.openxmlformats.org/officeDocument/2006/relationships/slide"/><Relationship Id="rId35" Target="slides/slide19.xml" Type="http://schemas.openxmlformats.org/officeDocument/2006/relationships/slide"/><Relationship Id="rId36" Target="slides/slide20.xml" Type="http://schemas.openxmlformats.org/officeDocument/2006/relationships/slide"/><Relationship Id="rId37" Target="slides/slide21.xml" Type="http://schemas.openxmlformats.org/officeDocument/2006/relationships/slide"/><Relationship Id="rId38" Target="slides/slide22.xml" Type="http://schemas.openxmlformats.org/officeDocument/2006/relationships/slide"/><Relationship Id="rId39" Target="slides/slide23.xml" Type="http://schemas.openxmlformats.org/officeDocument/2006/relationships/slide"/><Relationship Id="rId4" Target="theme/theme1.xml" Type="http://schemas.openxmlformats.org/officeDocument/2006/relationships/theme"/><Relationship Id="rId40" Target="slides/slide24.xml" Type="http://schemas.openxmlformats.org/officeDocument/2006/relationships/slide"/><Relationship Id="rId41" Target="slides/slide25.xml" Type="http://schemas.openxmlformats.org/officeDocument/2006/relationships/slide"/><Relationship Id="rId42" Target="slides/slide26.xml" Type="http://schemas.openxmlformats.org/officeDocument/2006/relationships/slide"/><Relationship Id="rId43" Target="slides/slide27.xml" Type="http://schemas.openxmlformats.org/officeDocument/2006/relationships/slide"/><Relationship Id="rId44" Target="slides/slide28.xml" Type="http://schemas.openxmlformats.org/officeDocument/2006/relationships/slide"/><Relationship Id="rId45" Target="slides/slide29.xml" Type="http://schemas.openxmlformats.org/officeDocument/2006/relationships/slide"/><Relationship Id="rId46" Target="slides/slide30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svg" Type="http://schemas.openxmlformats.org/officeDocument/2006/relationships/image"/><Relationship Id="rId12" Target="../media/image61.jpeg" Type="http://schemas.openxmlformats.org/officeDocument/2006/relationships/image"/><Relationship Id="rId13" Target="../media/image62.jpeg" Type="http://schemas.openxmlformats.org/officeDocument/2006/relationships/image"/><Relationship Id="rId14" Target="../media/image63.png" Type="http://schemas.openxmlformats.org/officeDocument/2006/relationships/image"/><Relationship Id="rId15" Target="../media/image64.svg" Type="http://schemas.openxmlformats.org/officeDocument/2006/relationships/image"/><Relationship Id="rId16" Target="../media/image65.png" Type="http://schemas.openxmlformats.org/officeDocument/2006/relationships/image"/><Relationship Id="rId17" Target="../media/image66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32.png" Type="http://schemas.openxmlformats.org/officeDocument/2006/relationships/image"/><Relationship Id="rId9" Target="../media/image33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5.png" Type="http://schemas.openxmlformats.org/officeDocument/2006/relationships/image"/><Relationship Id="rId11" Target="../media/image76.svg" Type="http://schemas.openxmlformats.org/officeDocument/2006/relationships/image"/><Relationship Id="rId12" Target="../media/image5.png" Type="http://schemas.openxmlformats.org/officeDocument/2006/relationships/image"/><Relationship Id="rId13" Target="../media/image6.svg" Type="http://schemas.openxmlformats.org/officeDocument/2006/relationships/image"/><Relationship Id="rId14" Target="../media/image1.png" Type="http://schemas.openxmlformats.org/officeDocument/2006/relationships/image"/><Relationship Id="rId15" Target="../media/image2.svg" Type="http://schemas.openxmlformats.org/officeDocument/2006/relationships/image"/><Relationship Id="rId16" Target="../media/image77.png" Type="http://schemas.openxmlformats.org/officeDocument/2006/relationships/image"/><Relationship Id="rId17" Target="../media/image78.svg" Type="http://schemas.openxmlformats.org/officeDocument/2006/relationships/image"/><Relationship Id="rId18" Target="../media/image45.png" Type="http://schemas.openxmlformats.org/officeDocument/2006/relationships/image"/><Relationship Id="rId19" Target="../media/image46.svg" Type="http://schemas.openxmlformats.org/officeDocument/2006/relationships/image"/><Relationship Id="rId2" Target="../media/image67.png" Type="http://schemas.openxmlformats.org/officeDocument/2006/relationships/image"/><Relationship Id="rId20" Target="../media/image79.png" Type="http://schemas.openxmlformats.org/officeDocument/2006/relationships/image"/><Relationship Id="rId21" Target="../media/image80.svg" Type="http://schemas.openxmlformats.org/officeDocument/2006/relationships/image"/><Relationship Id="rId22" Target="../media/image81.png" Type="http://schemas.openxmlformats.org/officeDocument/2006/relationships/image"/><Relationship Id="rId23" Target="../media/image82.svg" Type="http://schemas.openxmlformats.org/officeDocument/2006/relationships/image"/><Relationship Id="rId3" Target="../media/image68.svg" Type="http://schemas.openxmlformats.org/officeDocument/2006/relationships/image"/><Relationship Id="rId4" Target="../media/image69.png" Type="http://schemas.openxmlformats.org/officeDocument/2006/relationships/image"/><Relationship Id="rId5" Target="../media/image70.svg" Type="http://schemas.openxmlformats.org/officeDocument/2006/relationships/image"/><Relationship Id="rId6" Target="../media/image71.png" Type="http://schemas.openxmlformats.org/officeDocument/2006/relationships/image"/><Relationship Id="rId7" Target="../media/image72.svg" Type="http://schemas.openxmlformats.org/officeDocument/2006/relationships/image"/><Relationship Id="rId8" Target="../media/image73.png" Type="http://schemas.openxmlformats.org/officeDocument/2006/relationships/image"/><Relationship Id="rId9" Target="../media/image74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11" Target="../media/image21.png" Type="http://schemas.openxmlformats.org/officeDocument/2006/relationships/image"/><Relationship Id="rId12" Target="../media/image22.svg" Type="http://schemas.openxmlformats.org/officeDocument/2006/relationships/image"/><Relationship Id="rId13" Target="../media/image32.png" Type="http://schemas.openxmlformats.org/officeDocument/2006/relationships/image"/><Relationship Id="rId14" Target="../media/image33.svg" Type="http://schemas.openxmlformats.org/officeDocument/2006/relationships/image"/><Relationship Id="rId15" Target="../media/image36.png" Type="http://schemas.openxmlformats.org/officeDocument/2006/relationships/image"/><Relationship Id="rId16" Target="../media/image37.sv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83.jpe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2.svg" Type="http://schemas.openxmlformats.org/officeDocument/2006/relationships/image"/><Relationship Id="rId12" Target="../media/image84.jpeg" Type="http://schemas.openxmlformats.org/officeDocument/2006/relationships/image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54.png" Type="http://schemas.openxmlformats.org/officeDocument/2006/relationships/image"/><Relationship Id="rId7" Target="../media/image55.svg" Type="http://schemas.openxmlformats.org/officeDocument/2006/relationships/image"/><Relationship Id="rId8" Target="../media/image32.png" Type="http://schemas.openxmlformats.org/officeDocument/2006/relationships/image"/><Relationship Id="rId9" Target="../media/image33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png" Type="http://schemas.openxmlformats.org/officeDocument/2006/relationships/image"/><Relationship Id="rId11" Target="../media/image78.svg" Type="http://schemas.openxmlformats.org/officeDocument/2006/relationships/image"/><Relationship Id="rId12" Target="../media/image45.png" Type="http://schemas.openxmlformats.org/officeDocument/2006/relationships/image"/><Relationship Id="rId13" Target="../media/image46.svg" Type="http://schemas.openxmlformats.org/officeDocument/2006/relationships/image"/><Relationship Id="rId14" Target="../media/image79.png" Type="http://schemas.openxmlformats.org/officeDocument/2006/relationships/image"/><Relationship Id="rId15" Target="../media/image80.svg" Type="http://schemas.openxmlformats.org/officeDocument/2006/relationships/image"/><Relationship Id="rId16" Target="../media/image81.png" Type="http://schemas.openxmlformats.org/officeDocument/2006/relationships/image"/><Relationship Id="rId17" Target="../media/image82.svg" Type="http://schemas.openxmlformats.org/officeDocument/2006/relationships/image"/><Relationship Id="rId18" Target="../media/image85.jpe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75.png" Type="http://schemas.openxmlformats.org/officeDocument/2006/relationships/image"/><Relationship Id="rId5" Target="../media/image76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.png" Type="http://schemas.openxmlformats.org/officeDocument/2006/relationships/image"/><Relationship Id="rId9" Target="../media/image2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2.svg" Type="http://schemas.openxmlformats.org/officeDocument/2006/relationships/image"/><Relationship Id="rId12" Target="../media/image27.png" Type="http://schemas.openxmlformats.org/officeDocument/2006/relationships/image"/><Relationship Id="rId13" Target="../media/image28.svg" Type="http://schemas.openxmlformats.org/officeDocument/2006/relationships/image"/><Relationship Id="rId14" Target="../media/image86.jpeg" Type="http://schemas.openxmlformats.org/officeDocument/2006/relationships/image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14" Target="../media/image87.jpe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1.png" Type="http://schemas.openxmlformats.org/officeDocument/2006/relationships/image"/><Relationship Id="rId9" Target="../media/image2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11" Target="../media/image32.png" Type="http://schemas.openxmlformats.org/officeDocument/2006/relationships/image"/><Relationship Id="rId12" Target="../media/image33.svg" Type="http://schemas.openxmlformats.org/officeDocument/2006/relationships/image"/><Relationship Id="rId13" Target="../media/image9.png" Type="http://schemas.openxmlformats.org/officeDocument/2006/relationships/image"/><Relationship Id="rId14" Target="../media/image10.svg" Type="http://schemas.openxmlformats.org/officeDocument/2006/relationships/image"/><Relationship Id="rId15" Target="../media/image11.png" Type="http://schemas.openxmlformats.org/officeDocument/2006/relationships/image"/><Relationship Id="rId16" Target="../media/image12.svg" Type="http://schemas.openxmlformats.org/officeDocument/2006/relationships/image"/><Relationship Id="rId2" Target="../media/image88.jpeg" Type="http://schemas.openxmlformats.org/officeDocument/2006/relationships/imag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png" Type="http://schemas.openxmlformats.org/officeDocument/2006/relationships/image"/><Relationship Id="rId11" Target="../media/image14.svg" Type="http://schemas.openxmlformats.org/officeDocument/2006/relationships/image"/><Relationship Id="rId12" Target="../media/image89.jpeg" Type="http://schemas.openxmlformats.org/officeDocument/2006/relationships/image"/><Relationship Id="rId13" Target="../media/image63.png" Type="http://schemas.openxmlformats.org/officeDocument/2006/relationships/image"/><Relationship Id="rId14" Target="../media/image64.svg" Type="http://schemas.openxmlformats.org/officeDocument/2006/relationships/image"/><Relationship Id="rId15" Target="../media/image65.png" Type="http://schemas.openxmlformats.org/officeDocument/2006/relationships/image"/><Relationship Id="rId16" Target="../media/image66.sv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32.png" Type="http://schemas.openxmlformats.org/officeDocument/2006/relationships/image"/><Relationship Id="rId9" Target="../media/image3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svg" Type="http://schemas.openxmlformats.org/officeDocument/2006/relationships/image"/><Relationship Id="rId11" Target="../media/image25.png" Type="http://schemas.openxmlformats.org/officeDocument/2006/relationships/image"/><Relationship Id="rId12" Target="../media/image26.svg" Type="http://schemas.openxmlformats.org/officeDocument/2006/relationships/image"/><Relationship Id="rId13" Target="../media/image1.png" Type="http://schemas.openxmlformats.org/officeDocument/2006/relationships/image"/><Relationship Id="rId14" Target="../media/image2.svg" Type="http://schemas.openxmlformats.org/officeDocument/2006/relationships/image"/><Relationship Id="rId15" Target="../media/image27.png" Type="http://schemas.openxmlformats.org/officeDocument/2006/relationships/image"/><Relationship Id="rId16" Target="../media/image28.svg" Type="http://schemas.openxmlformats.org/officeDocument/2006/relationships/image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jpe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23.png" Type="http://schemas.openxmlformats.org/officeDocument/2006/relationships/image"/><Relationship Id="rId8" Target="../media/image24.sv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7.png" Type="http://schemas.openxmlformats.org/officeDocument/2006/relationships/image"/><Relationship Id="rId12" Target="../media/image8.svg" Type="http://schemas.openxmlformats.org/officeDocument/2006/relationships/image"/><Relationship Id="rId13" Target="../media/image47.png" Type="http://schemas.openxmlformats.org/officeDocument/2006/relationships/image"/><Relationship Id="rId14" Target="../media/image48.svg" Type="http://schemas.openxmlformats.org/officeDocument/2006/relationships/image"/><Relationship Id="rId15" Target="../media/image49.png" Type="http://schemas.openxmlformats.org/officeDocument/2006/relationships/image"/><Relationship Id="rId16" Target="../media/image50.svg" Type="http://schemas.openxmlformats.org/officeDocument/2006/relationships/image"/><Relationship Id="rId17" Target="../media/image11.png" Type="http://schemas.openxmlformats.org/officeDocument/2006/relationships/image"/><Relationship Id="rId18" Target="../media/image12.svg" Type="http://schemas.openxmlformats.org/officeDocument/2006/relationships/image"/><Relationship Id="rId19" Target="../media/image51.png" Type="http://schemas.openxmlformats.org/officeDocument/2006/relationships/image"/><Relationship Id="rId2" Target="../media/image90.jpeg" Type="http://schemas.openxmlformats.org/officeDocument/2006/relationships/image"/><Relationship Id="rId20" Target="../media/image52.svg" Type="http://schemas.openxmlformats.org/officeDocument/2006/relationships/image"/><Relationship Id="rId21" Target="../media/image9.png" Type="http://schemas.openxmlformats.org/officeDocument/2006/relationships/image"/><Relationship Id="rId22" Target="../media/image10.svg" Type="http://schemas.openxmlformats.org/officeDocument/2006/relationships/image"/><Relationship Id="rId3" Target="../media/image91.jpeg" Type="http://schemas.openxmlformats.org/officeDocument/2006/relationships/image"/><Relationship Id="rId4" Target="../media/image92.jpe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12" Target="../media/image36.png" Type="http://schemas.openxmlformats.org/officeDocument/2006/relationships/image"/><Relationship Id="rId13" Target="../media/image37.svg" Type="http://schemas.openxmlformats.org/officeDocument/2006/relationships/image"/><Relationship Id="rId14" Target="../media/image93.jpe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svg" Type="http://schemas.openxmlformats.org/officeDocument/2006/relationships/image"/><Relationship Id="rId11" Target="../media/image1.png" Type="http://schemas.openxmlformats.org/officeDocument/2006/relationships/image"/><Relationship Id="rId12" Target="../media/image2.svg" Type="http://schemas.openxmlformats.org/officeDocument/2006/relationships/image"/><Relationship Id="rId2" Target="../media/image94.jpe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54.png" Type="http://schemas.openxmlformats.org/officeDocument/2006/relationships/image"/><Relationship Id="rId8" Target="../media/image55.sv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svg" Type="http://schemas.openxmlformats.org/officeDocument/2006/relationships/image"/><Relationship Id="rId11" Target="../media/image5.png" Type="http://schemas.openxmlformats.org/officeDocument/2006/relationships/image"/><Relationship Id="rId12" Target="../media/image6.svg" Type="http://schemas.openxmlformats.org/officeDocument/2006/relationships/image"/><Relationship Id="rId13" Target="../media/image27.png" Type="http://schemas.openxmlformats.org/officeDocument/2006/relationships/image"/><Relationship Id="rId14" Target="../media/image28.svg" Type="http://schemas.openxmlformats.org/officeDocument/2006/relationships/image"/><Relationship Id="rId15" Target="../media/image1.png" Type="http://schemas.openxmlformats.org/officeDocument/2006/relationships/image"/><Relationship Id="rId16" Target="../media/image2.svg" Type="http://schemas.openxmlformats.org/officeDocument/2006/relationships/image"/><Relationship Id="rId17" Target="../media/image11.png" Type="http://schemas.openxmlformats.org/officeDocument/2006/relationships/image"/><Relationship Id="rId18" Target="../media/image12.svg" Type="http://schemas.openxmlformats.org/officeDocument/2006/relationships/image"/><Relationship Id="rId19" Target="../media/image13.png" Type="http://schemas.openxmlformats.org/officeDocument/2006/relationships/image"/><Relationship Id="rId2" Target="../media/image67.png" Type="http://schemas.openxmlformats.org/officeDocument/2006/relationships/image"/><Relationship Id="rId20" Target="../media/image14.svg" Type="http://schemas.openxmlformats.org/officeDocument/2006/relationships/image"/><Relationship Id="rId3" Target="../media/image68.svg" Type="http://schemas.openxmlformats.org/officeDocument/2006/relationships/image"/><Relationship Id="rId4" Target="../media/image69.png" Type="http://schemas.openxmlformats.org/officeDocument/2006/relationships/image"/><Relationship Id="rId5" Target="../media/image70.svg" Type="http://schemas.openxmlformats.org/officeDocument/2006/relationships/image"/><Relationship Id="rId6" Target="../media/image71.png" Type="http://schemas.openxmlformats.org/officeDocument/2006/relationships/image"/><Relationship Id="rId7" Target="../media/image72.svg" Type="http://schemas.openxmlformats.org/officeDocument/2006/relationships/image"/><Relationship Id="rId8" Target="../media/image95.jpeg" Type="http://schemas.openxmlformats.org/officeDocument/2006/relationships/image"/><Relationship Id="rId9" Target="../media/image9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6.jpe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7.jpeg" Type="http://schemas.openxmlformats.org/officeDocument/2006/relationships/image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49.png" Type="http://schemas.openxmlformats.org/officeDocument/2006/relationships/image"/><Relationship Id="rId9" Target="../media/image50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7.png" Type="http://schemas.openxmlformats.org/officeDocument/2006/relationships/image"/><Relationship Id="rId11" Target="../media/image78.svg" Type="http://schemas.openxmlformats.org/officeDocument/2006/relationships/image"/><Relationship Id="rId12" Target="../media/image45.png" Type="http://schemas.openxmlformats.org/officeDocument/2006/relationships/image"/><Relationship Id="rId13" Target="../media/image46.svg" Type="http://schemas.openxmlformats.org/officeDocument/2006/relationships/image"/><Relationship Id="rId14" Target="../media/image79.png" Type="http://schemas.openxmlformats.org/officeDocument/2006/relationships/image"/><Relationship Id="rId15" Target="../media/image80.svg" Type="http://schemas.openxmlformats.org/officeDocument/2006/relationships/image"/><Relationship Id="rId16" Target="../media/image81.png" Type="http://schemas.openxmlformats.org/officeDocument/2006/relationships/image"/><Relationship Id="rId17" Target="../media/image82.svg" Type="http://schemas.openxmlformats.org/officeDocument/2006/relationships/image"/><Relationship Id="rId18" Target="../media/image98.jpeg" Type="http://schemas.openxmlformats.org/officeDocument/2006/relationships/image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75.png" Type="http://schemas.openxmlformats.org/officeDocument/2006/relationships/image"/><Relationship Id="rId5" Target="../media/image76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1.png" Type="http://schemas.openxmlformats.org/officeDocument/2006/relationships/image"/><Relationship Id="rId9" Target="../media/image2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9.jpeg" Type="http://schemas.openxmlformats.org/officeDocument/2006/relationships/image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49.png" Type="http://schemas.openxmlformats.org/officeDocument/2006/relationships/image"/><Relationship Id="rId9" Target="../media/image50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00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png" Type="http://schemas.openxmlformats.org/officeDocument/2006/relationships/image"/><Relationship Id="rId11" Target="../media/image6.svg" Type="http://schemas.openxmlformats.org/officeDocument/2006/relationships/image"/><Relationship Id="rId12" Target="../media/image107.png" Type="http://schemas.openxmlformats.org/officeDocument/2006/relationships/image"/><Relationship Id="rId13" Target="../media/image108.svg" Type="http://schemas.openxmlformats.org/officeDocument/2006/relationships/image"/><Relationship Id="rId14" Target="../media/image109.png" Type="http://schemas.openxmlformats.org/officeDocument/2006/relationships/image"/><Relationship Id="rId15" Target="../media/image110.svg" Type="http://schemas.openxmlformats.org/officeDocument/2006/relationships/image"/><Relationship Id="rId2" Target="../media/image45.png" Type="http://schemas.openxmlformats.org/officeDocument/2006/relationships/image"/><Relationship Id="rId3" Target="../media/image46.svg" Type="http://schemas.openxmlformats.org/officeDocument/2006/relationships/image"/><Relationship Id="rId4" Target="../media/image101.png" Type="http://schemas.openxmlformats.org/officeDocument/2006/relationships/image"/><Relationship Id="rId5" Target="../media/image102.svg" Type="http://schemas.openxmlformats.org/officeDocument/2006/relationships/image"/><Relationship Id="rId6" Target="../media/image103.png" Type="http://schemas.openxmlformats.org/officeDocument/2006/relationships/image"/><Relationship Id="rId7" Target="../media/image104.svg" Type="http://schemas.openxmlformats.org/officeDocument/2006/relationships/image"/><Relationship Id="rId8" Target="../media/image105.png" Type="http://schemas.openxmlformats.org/officeDocument/2006/relationships/image"/><Relationship Id="rId9" Target="../media/image10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svg" Type="http://schemas.openxmlformats.org/officeDocument/2006/relationships/image"/><Relationship Id="rId11" Target="../media/image36.png" Type="http://schemas.openxmlformats.org/officeDocument/2006/relationships/image"/><Relationship Id="rId12" Target="../media/image37.svg" Type="http://schemas.openxmlformats.org/officeDocument/2006/relationships/image"/><Relationship Id="rId13" Target="../media/image9.png" Type="http://schemas.openxmlformats.org/officeDocument/2006/relationships/image"/><Relationship Id="rId14" Target="../media/image10.svg" Type="http://schemas.openxmlformats.org/officeDocument/2006/relationships/image"/><Relationship Id="rId15" Target="../media/image11.png" Type="http://schemas.openxmlformats.org/officeDocument/2006/relationships/image"/><Relationship Id="rId16" Target="../media/image12.svg" Type="http://schemas.openxmlformats.org/officeDocument/2006/relationships/image"/><Relationship Id="rId17" Target="../media/image38.jpeg" Type="http://schemas.openxmlformats.org/officeDocument/2006/relationships/image"/><Relationship Id="rId2" Target="../media/image29.jpeg" Type="http://schemas.openxmlformats.org/officeDocument/2006/relationships/image"/><Relationship Id="rId3" Target="../media/image30.png" Type="http://schemas.openxmlformats.org/officeDocument/2006/relationships/image"/><Relationship Id="rId4" Target="../media/image31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svg" Type="http://schemas.openxmlformats.org/officeDocument/2006/relationships/image"/><Relationship Id="rId12" Target="../media/image25.png" Type="http://schemas.openxmlformats.org/officeDocument/2006/relationships/image"/><Relationship Id="rId13" Target="../media/image26.svg" Type="http://schemas.openxmlformats.org/officeDocument/2006/relationships/image"/><Relationship Id="rId14" Target="../media/image1.png" Type="http://schemas.openxmlformats.org/officeDocument/2006/relationships/image"/><Relationship Id="rId15" Target="../media/image2.svg" Type="http://schemas.openxmlformats.org/officeDocument/2006/relationships/image"/><Relationship Id="rId16" Target="../media/image27.png" Type="http://schemas.openxmlformats.org/officeDocument/2006/relationships/image"/><Relationship Id="rId17" Target="../media/image28.svg" Type="http://schemas.openxmlformats.org/officeDocument/2006/relationships/image"/><Relationship Id="rId18" Target="../media/image41.jpeg" Type="http://schemas.openxmlformats.org/officeDocument/2006/relationships/image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39.png" Type="http://schemas.openxmlformats.org/officeDocument/2006/relationships/image"/><Relationship Id="rId5" Target="../media/image40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7.png" Type="http://schemas.openxmlformats.org/officeDocument/2006/relationships/image"/><Relationship Id="rId12" Target="../media/image8.svg" Type="http://schemas.openxmlformats.org/officeDocument/2006/relationships/image"/><Relationship Id="rId13" Target="../media/image47.png" Type="http://schemas.openxmlformats.org/officeDocument/2006/relationships/image"/><Relationship Id="rId14" Target="../media/image48.svg" Type="http://schemas.openxmlformats.org/officeDocument/2006/relationships/image"/><Relationship Id="rId15" Target="../media/image49.png" Type="http://schemas.openxmlformats.org/officeDocument/2006/relationships/image"/><Relationship Id="rId16" Target="../media/image50.svg" Type="http://schemas.openxmlformats.org/officeDocument/2006/relationships/image"/><Relationship Id="rId17" Target="../media/image11.png" Type="http://schemas.openxmlformats.org/officeDocument/2006/relationships/image"/><Relationship Id="rId18" Target="../media/image12.svg" Type="http://schemas.openxmlformats.org/officeDocument/2006/relationships/image"/><Relationship Id="rId19" Target="../media/image51.png" Type="http://schemas.openxmlformats.org/officeDocument/2006/relationships/image"/><Relationship Id="rId2" Target="../media/image42.jpeg" Type="http://schemas.openxmlformats.org/officeDocument/2006/relationships/image"/><Relationship Id="rId20" Target="../media/image52.svg" Type="http://schemas.openxmlformats.org/officeDocument/2006/relationships/image"/><Relationship Id="rId21" Target="../media/image9.png" Type="http://schemas.openxmlformats.org/officeDocument/2006/relationships/image"/><Relationship Id="rId22" Target="../media/image10.svg" Type="http://schemas.openxmlformats.org/officeDocument/2006/relationships/image"/><Relationship Id="rId3" Target="../media/image43.jpeg" Type="http://schemas.openxmlformats.org/officeDocument/2006/relationships/image"/><Relationship Id="rId4" Target="../media/image44.jpe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svg" Type="http://schemas.openxmlformats.org/officeDocument/2006/relationships/image"/><Relationship Id="rId11" Target="../media/image36.png" Type="http://schemas.openxmlformats.org/officeDocument/2006/relationships/image"/><Relationship Id="rId12" Target="../media/image37.svg" Type="http://schemas.openxmlformats.org/officeDocument/2006/relationships/image"/><Relationship Id="rId13" Target="../media/image9.png" Type="http://schemas.openxmlformats.org/officeDocument/2006/relationships/image"/><Relationship Id="rId14" Target="../media/image10.svg" Type="http://schemas.openxmlformats.org/officeDocument/2006/relationships/image"/><Relationship Id="rId15" Target="../media/image11.png" Type="http://schemas.openxmlformats.org/officeDocument/2006/relationships/image"/><Relationship Id="rId16" Target="../media/image12.svg" Type="http://schemas.openxmlformats.org/officeDocument/2006/relationships/image"/><Relationship Id="rId2" Target="../media/image53.jpeg" Type="http://schemas.openxmlformats.org/officeDocument/2006/relationships/image"/><Relationship Id="rId3" Target="../media/image34.png" Type="http://schemas.openxmlformats.org/officeDocument/2006/relationships/image"/><Relationship Id="rId4" Target="../media/image35.sv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6.png" Type="http://schemas.openxmlformats.org/officeDocument/2006/relationships/image"/><Relationship Id="rId11" Target="../media/image57.svg" Type="http://schemas.openxmlformats.org/officeDocument/2006/relationships/image"/><Relationship Id="rId12" Target="../media/image51.png" Type="http://schemas.openxmlformats.org/officeDocument/2006/relationships/image"/><Relationship Id="rId13" Target="../media/image52.svg" Type="http://schemas.openxmlformats.org/officeDocument/2006/relationships/image"/><Relationship Id="rId14" Target="../media/image58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54.png" Type="http://schemas.openxmlformats.org/officeDocument/2006/relationships/image"/><Relationship Id="rId7" Target="../media/image55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svg" Type="http://schemas.openxmlformats.org/officeDocument/2006/relationships/image"/><Relationship Id="rId11" Target="../media/image11.png" Type="http://schemas.openxmlformats.org/officeDocument/2006/relationships/image"/><Relationship Id="rId12" Target="../media/image12.svg" Type="http://schemas.openxmlformats.org/officeDocument/2006/relationships/image"/><Relationship Id="rId13" Target="../media/image13.png" Type="http://schemas.openxmlformats.org/officeDocument/2006/relationships/image"/><Relationship Id="rId14" Target="../media/image14.svg" Type="http://schemas.openxmlformats.org/officeDocument/2006/relationships/image"/><Relationship Id="rId2" Target="../media/image59.jpe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27.png" Type="http://schemas.openxmlformats.org/officeDocument/2006/relationships/image"/><Relationship Id="rId8" Target="../media/image28.svg" Type="http://schemas.openxmlformats.org/officeDocument/2006/relationships/image"/><Relationship Id="rId9" Target="../media/image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jpe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21.png" Type="http://schemas.openxmlformats.org/officeDocument/2006/relationships/image"/><Relationship Id="rId9" Target="../media/image2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5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36586" y="1264559"/>
            <a:ext cx="16722714" cy="2679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03"/>
              </a:lnSpc>
            </a:pPr>
            <a:r>
              <a:rPr lang="en-US" sz="10003">
                <a:solidFill>
                  <a:srgbClr val="FEFEFE"/>
                </a:solidFill>
                <a:latin typeface="Cantata One"/>
              </a:rPr>
              <a:t>Wpływ czytania na rozwój dziecka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725991" y="0"/>
            <a:ext cx="1558732" cy="155873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987336" y="2512436"/>
            <a:ext cx="1297388" cy="129738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6725991" y="1558732"/>
            <a:ext cx="1602397" cy="160239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true" flipV="false" rot="-10800000">
            <a:off x="14523695" y="0"/>
            <a:ext cx="2202296" cy="1112159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89730" y="8443618"/>
            <a:ext cx="1843382" cy="184338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753652" y="8443618"/>
            <a:ext cx="1843382" cy="1843382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true" rot="-5400000">
            <a:off x="-625677" y="7136638"/>
            <a:ext cx="2527990" cy="1276635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00" y="7245470"/>
            <a:ext cx="1058971" cy="1058971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8"/>
          <a:srcRect l="0" t="0" r="0" b="0"/>
          <a:stretch>
            <a:fillRect/>
          </a:stretch>
        </p:blipFill>
        <p:spPr>
          <a:xfrm flipH="false" flipV="false" rot="0">
            <a:off x="5216249" y="4626969"/>
            <a:ext cx="7855502" cy="52370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147123" y="7089747"/>
            <a:ext cx="1582635" cy="158263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831613" y="-3000"/>
            <a:ext cx="1031700" cy="10317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true" rot="-10800000">
            <a:off x="16729758" y="8672382"/>
            <a:ext cx="1614618" cy="161461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-10800000">
            <a:off x="15115140" y="8672382"/>
            <a:ext cx="1614618" cy="161461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522989" y="4567034"/>
            <a:ext cx="1378322" cy="137832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true" rot="5400000">
            <a:off x="15937567" y="6715670"/>
            <a:ext cx="3112381" cy="157175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true" flipV="false" rot="5400000">
            <a:off x="-435959" y="413908"/>
            <a:ext cx="1684480" cy="850663"/>
          </a:xfrm>
          <a:prstGeom prst="rect">
            <a:avLst/>
          </a:prstGeom>
        </p:spPr>
      </p:pic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028700" y="2553358"/>
            <a:ext cx="3565651" cy="3220365"/>
            <a:chOff x="0" y="0"/>
            <a:chExt cx="6142990" cy="5548122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6142990" cy="5548122"/>
            </a:xfrm>
            <a:custGeom>
              <a:avLst/>
              <a:gdLst/>
              <a:ahLst/>
              <a:cxnLst/>
              <a:rect r="r" b="b" t="t" l="l"/>
              <a:pathLst>
                <a:path h="5548122" w="6142990">
                  <a:moveTo>
                    <a:pt x="4689221" y="5548122"/>
                  </a:moveTo>
                  <a:lnTo>
                    <a:pt x="1453769" y="5548122"/>
                  </a:lnTo>
                  <a:cubicBezTo>
                    <a:pt x="650875" y="5548122"/>
                    <a:pt x="0" y="4897248"/>
                    <a:pt x="0" y="4094353"/>
                  </a:cubicBezTo>
                  <a:lnTo>
                    <a:pt x="0" y="1453769"/>
                  </a:lnTo>
                  <a:cubicBezTo>
                    <a:pt x="0" y="1068206"/>
                    <a:pt x="153165" y="698434"/>
                    <a:pt x="425799" y="425799"/>
                  </a:cubicBezTo>
                  <a:cubicBezTo>
                    <a:pt x="698434" y="153165"/>
                    <a:pt x="1068206" y="0"/>
                    <a:pt x="1453769" y="0"/>
                  </a:cubicBezTo>
                  <a:lnTo>
                    <a:pt x="4689221" y="0"/>
                  </a:lnTo>
                  <a:cubicBezTo>
                    <a:pt x="5074785" y="0"/>
                    <a:pt x="5444556" y="153165"/>
                    <a:pt x="5717191" y="425799"/>
                  </a:cubicBezTo>
                  <a:cubicBezTo>
                    <a:pt x="5989825" y="698434"/>
                    <a:pt x="6142990" y="1068206"/>
                    <a:pt x="6142990" y="1453769"/>
                  </a:cubicBezTo>
                  <a:lnTo>
                    <a:pt x="6142990" y="4094353"/>
                  </a:lnTo>
                  <a:cubicBezTo>
                    <a:pt x="6142990" y="4897248"/>
                    <a:pt x="5492116" y="5548122"/>
                    <a:pt x="4689221" y="5548122"/>
                  </a:cubicBezTo>
                  <a:close/>
                </a:path>
              </a:pathLst>
            </a:custGeom>
            <a:blipFill>
              <a:blip r:embed="rId12"/>
              <a:stretch>
                <a:fillRect l="-30162" r="-30162" t="0" b="0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930156" y="6443870"/>
            <a:ext cx="3762739" cy="3398367"/>
            <a:chOff x="0" y="0"/>
            <a:chExt cx="6142990" cy="5548122"/>
          </a:xfrm>
        </p:grpSpPr>
        <p:sp>
          <p:nvSpPr>
            <p:cNvPr name="Freeform 12" id="12"/>
            <p:cNvSpPr/>
            <p:nvPr/>
          </p:nvSpPr>
          <p:spPr>
            <a:xfrm>
              <a:off x="0" y="0"/>
              <a:ext cx="6142990" cy="5548122"/>
            </a:xfrm>
            <a:custGeom>
              <a:avLst/>
              <a:gdLst/>
              <a:ahLst/>
              <a:cxnLst/>
              <a:rect r="r" b="b" t="t" l="l"/>
              <a:pathLst>
                <a:path h="5548122" w="6142990">
                  <a:moveTo>
                    <a:pt x="4689221" y="5548122"/>
                  </a:moveTo>
                  <a:lnTo>
                    <a:pt x="1453769" y="5548122"/>
                  </a:lnTo>
                  <a:cubicBezTo>
                    <a:pt x="650875" y="5548122"/>
                    <a:pt x="0" y="4897248"/>
                    <a:pt x="0" y="4094353"/>
                  </a:cubicBezTo>
                  <a:lnTo>
                    <a:pt x="0" y="1453769"/>
                  </a:lnTo>
                  <a:cubicBezTo>
                    <a:pt x="0" y="1068206"/>
                    <a:pt x="153165" y="698434"/>
                    <a:pt x="425799" y="425799"/>
                  </a:cubicBezTo>
                  <a:cubicBezTo>
                    <a:pt x="698434" y="153165"/>
                    <a:pt x="1068206" y="0"/>
                    <a:pt x="1453769" y="0"/>
                  </a:cubicBezTo>
                  <a:lnTo>
                    <a:pt x="4689221" y="0"/>
                  </a:lnTo>
                  <a:cubicBezTo>
                    <a:pt x="5074785" y="0"/>
                    <a:pt x="5444556" y="153165"/>
                    <a:pt x="5717191" y="425799"/>
                  </a:cubicBezTo>
                  <a:cubicBezTo>
                    <a:pt x="5989825" y="698434"/>
                    <a:pt x="6142990" y="1068206"/>
                    <a:pt x="6142990" y="1453769"/>
                  </a:cubicBezTo>
                  <a:lnTo>
                    <a:pt x="6142990" y="4094353"/>
                  </a:lnTo>
                  <a:cubicBezTo>
                    <a:pt x="6142990" y="4897248"/>
                    <a:pt x="5492116" y="5548122"/>
                    <a:pt x="4689221" y="5548122"/>
                  </a:cubicBezTo>
                  <a:close/>
                </a:path>
              </a:pathLst>
            </a:custGeom>
            <a:blipFill>
              <a:blip r:embed="rId13"/>
              <a:stretch>
                <a:fillRect l="-17737" r="-17737" t="0" b="0"/>
              </a:stretch>
            </a:blipFill>
          </p:spPr>
        </p:sp>
      </p:grpSp>
      <p:pic>
        <p:nvPicPr>
          <p:cNvPr name="Picture 13" id="13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3500522" y="8672382"/>
            <a:ext cx="1614618" cy="1614618"/>
          </a:xfrm>
          <a:prstGeom prst="rect">
            <a:avLst/>
          </a:prstGeom>
        </p:spPr>
      </p:pic>
      <p:sp>
        <p:nvSpPr>
          <p:cNvPr name="TextBox 14" id="14"/>
          <p:cNvSpPr txBox="true"/>
          <p:nvPr/>
        </p:nvSpPr>
        <p:spPr>
          <a:xfrm rot="0">
            <a:off x="831613" y="236775"/>
            <a:ext cx="17396468" cy="2033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20"/>
              </a:lnSpc>
              <a:spcBef>
                <a:spcPct val="0"/>
              </a:spcBef>
            </a:pPr>
            <a:r>
              <a:rPr lang="en-US" sz="5800">
                <a:solidFill>
                  <a:srgbClr val="332E2E"/>
                </a:solidFill>
                <a:latin typeface="Cantata One"/>
              </a:rPr>
              <a:t>CZYTANIE WZBOGACA SŁOWNICTWO DZIECKA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432096" y="3156664"/>
            <a:ext cx="11893770" cy="472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98"/>
              </a:lnSpc>
            </a:pPr>
            <a:r>
              <a:rPr lang="en-US" sz="3915">
                <a:solidFill>
                  <a:srgbClr val="332E2E"/>
                </a:solidFill>
                <a:latin typeface="Cantata One"/>
              </a:rPr>
              <a:t>Podczas czytania książek dziecko napotyka nowe słowa. Nie sięga wtedy po słownik, ale próbuje wywnioskować znaczenie słowa z kontekstu. Gdy słowo pojawia się w książce kilka razy, dziecko szybciej jej zapamiętuje. </a:t>
            </a:r>
          </a:p>
          <a:p>
            <a:pPr>
              <a:lnSpc>
                <a:spcPts val="4698"/>
              </a:lnSpc>
            </a:pPr>
            <a:r>
              <a:rPr lang="en-US" sz="3915">
                <a:solidFill>
                  <a:srgbClr val="332E2E"/>
                </a:solidFill>
                <a:latin typeface="Cantata One"/>
              </a:rPr>
              <a:t>W ten sposób uczy się słów, na które raczej nie natknęłoby się podczas rozmowy ze znajomymi.</a:t>
            </a:r>
          </a:p>
        </p:txBody>
      </p:sp>
      <p:pic>
        <p:nvPicPr>
          <p:cNvPr name="Picture 16" id="1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6901311" y="4567034"/>
            <a:ext cx="1378322" cy="1378322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400000">
            <a:off x="16858426" y="3597904"/>
            <a:ext cx="1888647" cy="95376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5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635167" y="3626449"/>
            <a:ext cx="1151460" cy="57573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605192" y="5044547"/>
            <a:ext cx="1151460" cy="57573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605192" y="6773691"/>
            <a:ext cx="1151460" cy="57573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340864" y="452426"/>
            <a:ext cx="15032781" cy="2033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141"/>
              </a:lnSpc>
              <a:spcBef>
                <a:spcPct val="0"/>
              </a:spcBef>
            </a:pPr>
            <a:r>
              <a:rPr lang="en-US" sz="5815">
                <a:solidFill>
                  <a:srgbClr val="FEFEFE"/>
                </a:solidFill>
                <a:latin typeface="Cantata One"/>
              </a:rPr>
              <a:t>CZYTANIE DOSKONALI U DZIECKA UMIEJĘTNOŚĆ WYPOWIADANIA SIĘ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505499" y="3423031"/>
            <a:ext cx="11451018" cy="588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1"/>
              </a:lnSpc>
            </a:pPr>
            <a:r>
              <a:rPr lang="en-US" sz="3199">
                <a:solidFill>
                  <a:srgbClr val="FEFEFE"/>
                </a:solidFill>
                <a:latin typeface="Cantata One"/>
              </a:rPr>
              <a:t>stanowią dla dziecka wzór języka literackiego,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635167" y="3313711"/>
            <a:ext cx="1091510" cy="682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8"/>
              </a:lnSpc>
            </a:pPr>
            <a:r>
              <a:rPr lang="en-US" sz="3720">
                <a:solidFill>
                  <a:srgbClr val="FEFEFE"/>
                </a:solidFill>
                <a:latin typeface="Open Sans Light"/>
              </a:rPr>
              <a:t>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505499" y="4849812"/>
            <a:ext cx="12560846" cy="588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31"/>
              </a:lnSpc>
            </a:pPr>
            <a:r>
              <a:rPr lang="en-US" sz="3199">
                <a:solidFill>
                  <a:srgbClr val="FEFEFE"/>
                </a:solidFill>
                <a:latin typeface="Cantata One"/>
              </a:rPr>
              <a:t>wpływają na wyrazistość mowy i poprawność gramatyczną,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635167" y="4740492"/>
            <a:ext cx="1091510" cy="682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8"/>
              </a:lnSpc>
            </a:pPr>
            <a:r>
              <a:rPr lang="en-US" sz="3720">
                <a:solidFill>
                  <a:srgbClr val="FEFEFE"/>
                </a:solidFill>
                <a:latin typeface="Open Sans Light"/>
              </a:rPr>
              <a:t>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505499" y="5995072"/>
            <a:ext cx="13648797" cy="3804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82"/>
              </a:lnSpc>
            </a:pPr>
            <a:r>
              <a:rPr lang="en-US" sz="3299">
                <a:solidFill>
                  <a:srgbClr val="FEFEFE"/>
                </a:solidFill>
                <a:latin typeface="Cantata One"/>
              </a:rPr>
              <a:t>uczą dziecko wyrażać myśli:</a:t>
            </a:r>
          </a:p>
          <a:p>
            <a:pPr marL="604518" indent="-302259" lvl="1">
              <a:lnSpc>
                <a:spcPts val="4227"/>
              </a:lnSpc>
              <a:buFont typeface="Arial"/>
              <a:buChar char="•"/>
            </a:pPr>
            <a:r>
              <a:rPr lang="en-US" sz="2799">
                <a:solidFill>
                  <a:srgbClr val="FEFEFE"/>
                </a:solidFill>
                <a:latin typeface="Cantata One"/>
              </a:rPr>
              <a:t>większa swoboda w formułowaniu i radzeniu sobie z dłuższymi formami wypowiedzi,</a:t>
            </a:r>
          </a:p>
          <a:p>
            <a:pPr marL="604518" indent="-302259" lvl="1">
              <a:lnSpc>
                <a:spcPts val="4227"/>
              </a:lnSpc>
              <a:buFont typeface="Arial"/>
              <a:buChar char="•"/>
            </a:pPr>
            <a:r>
              <a:rPr lang="en-US" sz="2799">
                <a:solidFill>
                  <a:srgbClr val="FEFEFE"/>
                </a:solidFill>
                <a:latin typeface="Cantata One"/>
              </a:rPr>
              <a:t>umiejętność wypowiadania się pełnymi zdaniami, argumentowania swoich opinii,</a:t>
            </a:r>
          </a:p>
          <a:p>
            <a:pPr marL="604518" indent="-302259" lvl="1">
              <a:lnSpc>
                <a:spcPts val="4227"/>
              </a:lnSpc>
              <a:buFont typeface="Arial"/>
              <a:buChar char="•"/>
            </a:pPr>
            <a:r>
              <a:rPr lang="en-US" sz="2799">
                <a:solidFill>
                  <a:srgbClr val="FEFEFE"/>
                </a:solidFill>
                <a:latin typeface="Cantata One"/>
              </a:rPr>
              <a:t>płynność wypowiedzi (duży zasób słów),</a:t>
            </a:r>
          </a:p>
          <a:p>
            <a:pPr marL="604518" indent="-302259" lvl="1">
              <a:lnSpc>
                <a:spcPts val="4227"/>
              </a:lnSpc>
              <a:buFont typeface="Arial"/>
              <a:buChar char="•"/>
            </a:pPr>
            <a:r>
              <a:rPr lang="en-US" sz="2799">
                <a:solidFill>
                  <a:srgbClr val="FEFEFE"/>
                </a:solidFill>
                <a:latin typeface="Cantata One"/>
              </a:rPr>
              <a:t>popełnianie mniejszej ilości błędów językowych.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635167" y="6370683"/>
            <a:ext cx="1091510" cy="682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8"/>
              </a:lnSpc>
            </a:pPr>
            <a:r>
              <a:rPr lang="en-US" sz="3720">
                <a:solidFill>
                  <a:srgbClr val="FEFEFE"/>
                </a:solidFill>
                <a:latin typeface="Open Sans Light"/>
              </a:rPr>
              <a:t>3</a:t>
            </a:r>
          </a:p>
        </p:txBody>
      </p:sp>
      <p:grpSp>
        <p:nvGrpSpPr>
          <p:cNvPr name="Group 12" id="12"/>
          <p:cNvGrpSpPr/>
          <p:nvPr/>
        </p:nvGrpSpPr>
        <p:grpSpPr>
          <a:xfrm rot="-10800000">
            <a:off x="16539387" y="1159122"/>
            <a:ext cx="1748613" cy="1165742"/>
            <a:chOff x="0" y="0"/>
            <a:chExt cx="1235157" cy="823438"/>
          </a:xfrm>
        </p:grpSpPr>
        <p:sp>
          <p:nvSpPr>
            <p:cNvPr name="Freeform 13" id="13"/>
            <p:cNvSpPr/>
            <p:nvPr/>
          </p:nvSpPr>
          <p:spPr>
            <a:xfrm>
              <a:off x="0" y="0"/>
              <a:ext cx="1235157" cy="823438"/>
            </a:xfrm>
            <a:custGeom>
              <a:avLst/>
              <a:gdLst/>
              <a:ahLst/>
              <a:cxnLst/>
              <a:rect r="r" b="b" t="t" l="l"/>
              <a:pathLst>
                <a:path h="823438" w="1235157">
                  <a:moveTo>
                    <a:pt x="0" y="0"/>
                  </a:moveTo>
                  <a:lnTo>
                    <a:pt x="1235157" y="0"/>
                  </a:lnTo>
                  <a:lnTo>
                    <a:pt x="1235157" y="823438"/>
                  </a:lnTo>
                  <a:lnTo>
                    <a:pt x="0" y="823438"/>
                  </a:lnTo>
                  <a:close/>
                </a:path>
              </a:pathLst>
            </a:custGeom>
            <a:solidFill>
              <a:srgbClr val="57DECD"/>
            </a:solidFill>
          </p:spPr>
        </p:sp>
      </p:grpSp>
      <p:grpSp>
        <p:nvGrpSpPr>
          <p:cNvPr name="Group 14" id="14"/>
          <p:cNvGrpSpPr/>
          <p:nvPr/>
        </p:nvGrpSpPr>
        <p:grpSpPr>
          <a:xfrm rot="-10800000">
            <a:off x="16539387" y="-6620"/>
            <a:ext cx="1748613" cy="1165742"/>
            <a:chOff x="0" y="0"/>
            <a:chExt cx="1235157" cy="823438"/>
          </a:xfrm>
        </p:grpSpPr>
        <p:sp>
          <p:nvSpPr>
            <p:cNvPr name="Freeform 15" id="15"/>
            <p:cNvSpPr/>
            <p:nvPr/>
          </p:nvSpPr>
          <p:spPr>
            <a:xfrm>
              <a:off x="0" y="0"/>
              <a:ext cx="1235157" cy="823438"/>
            </a:xfrm>
            <a:custGeom>
              <a:avLst/>
              <a:gdLst/>
              <a:ahLst/>
              <a:cxnLst/>
              <a:rect r="r" b="b" t="t" l="l"/>
              <a:pathLst>
                <a:path h="823438" w="1235157">
                  <a:moveTo>
                    <a:pt x="0" y="0"/>
                  </a:moveTo>
                  <a:lnTo>
                    <a:pt x="1235157" y="0"/>
                  </a:lnTo>
                  <a:lnTo>
                    <a:pt x="1235157" y="823438"/>
                  </a:lnTo>
                  <a:lnTo>
                    <a:pt x="0" y="823438"/>
                  </a:lnTo>
                  <a:close/>
                </a:path>
              </a:pathLst>
            </a:custGeom>
            <a:solidFill>
              <a:srgbClr val="FFDE59"/>
            </a:solidFill>
          </p:spPr>
        </p:sp>
      </p:grpSp>
      <p:pic>
        <p:nvPicPr>
          <p:cNvPr name="Picture 16" id="1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true" rot="-10800000">
            <a:off x="16830823" y="1159122"/>
            <a:ext cx="1165742" cy="582871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6830823" y="576251"/>
            <a:ext cx="1165742" cy="582871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373645" y="-6620"/>
            <a:ext cx="1165742" cy="1165742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true" flipV="false" rot="-10800000">
            <a:off x="14195473" y="-19050"/>
            <a:ext cx="1178172" cy="1178172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373645" y="1159122"/>
            <a:ext cx="1165742" cy="1165742"/>
          </a:xfrm>
          <a:prstGeom prst="rect">
            <a:avLst/>
          </a:prstGeom>
        </p:spPr>
      </p:pic>
      <p:pic>
        <p:nvPicPr>
          <p:cNvPr name="Picture 21" id="21"/>
          <p:cNvPicPr>
            <a:picLocks noChangeAspect="true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7207624" y="3405240"/>
            <a:ext cx="1080376" cy="1080376"/>
          </a:xfrm>
          <a:prstGeom prst="rect">
            <a:avLst/>
          </a:prstGeom>
        </p:spPr>
      </p:pic>
      <p:pic>
        <p:nvPicPr>
          <p:cNvPr name="Picture 22" id="22"/>
          <p:cNvPicPr>
            <a:picLocks noChangeAspect="true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0" t="0" r="0" b="0"/>
          <a:stretch>
            <a:fillRect/>
          </a:stretch>
        </p:blipFill>
        <p:spPr>
          <a:xfrm flipH="false" flipV="true" rot="-10800000">
            <a:off x="17207624" y="2324864"/>
            <a:ext cx="1080376" cy="1080376"/>
          </a:xfrm>
          <a:prstGeom prst="rect">
            <a:avLst/>
          </a:prstGeom>
        </p:spPr>
      </p:pic>
      <p:pic>
        <p:nvPicPr>
          <p:cNvPr name="Picture 23" id="23"/>
          <p:cNvPicPr>
            <a:picLocks noChangeAspect="true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0" y="9311589"/>
            <a:ext cx="1950822" cy="975411"/>
          </a:xfrm>
          <a:prstGeom prst="rect">
            <a:avLst/>
          </a:prstGeom>
        </p:spPr>
      </p:pic>
      <p:sp>
        <p:nvSpPr>
          <p:cNvPr name="TextBox 24" id="24"/>
          <p:cNvSpPr txBox="true"/>
          <p:nvPr/>
        </p:nvSpPr>
        <p:spPr>
          <a:xfrm rot="0">
            <a:off x="4505499" y="2622504"/>
            <a:ext cx="11451018" cy="663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86"/>
              </a:lnSpc>
            </a:pPr>
            <a:r>
              <a:rPr lang="en-US" sz="3699">
                <a:solidFill>
                  <a:srgbClr val="FEFEFE"/>
                </a:solidFill>
                <a:latin typeface="Cantata One"/>
              </a:rPr>
              <a:t>Książki: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FE0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2641483" y="7645517"/>
            <a:ext cx="2641483" cy="2641483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0" y="7645517"/>
            <a:ext cx="2641483" cy="2641483"/>
          </a:xfrm>
          <a:prstGeom prst="rect">
            <a:avLst/>
          </a:prstGeom>
        </p:spPr>
      </p:pic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028700" y="3009316"/>
            <a:ext cx="6508687" cy="6508661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8757" r="-38757" t="0" b="0"/>
              </a:stretch>
            </a:blipFill>
          </p:spPr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494641" y="1095395"/>
            <a:ext cx="683733" cy="683733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5980366" y="0"/>
            <a:ext cx="1146989" cy="1146989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914680" y="459195"/>
            <a:ext cx="15956109" cy="2059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82"/>
              </a:lnSpc>
              <a:spcBef>
                <a:spcPct val="0"/>
              </a:spcBef>
            </a:pPr>
            <a:r>
              <a:rPr lang="en-US" sz="5915">
                <a:solidFill>
                  <a:srgbClr val="332E2E"/>
                </a:solidFill>
                <a:latin typeface="Cantata One"/>
              </a:rPr>
              <a:t>CZYTANIE KORZYSTNIE WPŁYWA NA ZNAJOMOŚĆ ORTOGRAFII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892734" y="3700286"/>
            <a:ext cx="7134378" cy="787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61"/>
              </a:lnSpc>
              <a:spcBef>
                <a:spcPct val="0"/>
              </a:spcBef>
            </a:pPr>
            <a:r>
              <a:rPr lang="en-US" sz="4615">
                <a:solidFill>
                  <a:srgbClr val="332E2E"/>
                </a:solidFill>
                <a:latin typeface="Open Sans Light"/>
              </a:rPr>
              <a:t>Czytając: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675128" y="4600605"/>
            <a:ext cx="9241957" cy="4049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31715" indent="-465857" lvl="1">
              <a:lnSpc>
                <a:spcPts val="6516"/>
              </a:lnSpc>
              <a:buFont typeface="Arial"/>
              <a:buChar char="•"/>
            </a:pPr>
            <a:r>
              <a:rPr lang="en-US" sz="4315">
                <a:solidFill>
                  <a:srgbClr val="332E2E"/>
                </a:solidFill>
                <a:latin typeface="Open Sans Light"/>
              </a:rPr>
              <a:t>dziecko uczy się poprawnej pisowni,</a:t>
            </a:r>
          </a:p>
          <a:p>
            <a:pPr marL="931715" indent="-465857" lvl="1">
              <a:lnSpc>
                <a:spcPts val="6516"/>
              </a:lnSpc>
              <a:buFont typeface="Arial"/>
              <a:buChar char="•"/>
            </a:pPr>
            <a:r>
              <a:rPr lang="en-US" sz="4315">
                <a:solidFill>
                  <a:srgbClr val="332E2E"/>
                </a:solidFill>
                <a:latin typeface="Open Sans Light"/>
              </a:rPr>
              <a:t>nie popełnia błędów podczas kartkówek i sprawdzianów w szkole.</a:t>
            </a:r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7141011" y="0"/>
            <a:ext cx="1146989" cy="1146989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400000">
            <a:off x="17182599" y="2638401"/>
            <a:ext cx="1468971" cy="74183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7141011" y="1139517"/>
            <a:ext cx="1146989" cy="1146989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96980" y="7448801"/>
            <a:ext cx="1517457" cy="1517457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true" rot="-5400000">
            <a:off x="-896567" y="5772674"/>
            <a:ext cx="3622495" cy="18293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7657" y="7516972"/>
            <a:ext cx="2770028" cy="277002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173" y="-8738"/>
            <a:ext cx="1523798" cy="152379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73" y="1515060"/>
            <a:ext cx="1581650" cy="158165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1524971" y="-19227"/>
            <a:ext cx="1534287" cy="153428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true" rot="-5400000">
            <a:off x="-450708" y="3288762"/>
            <a:ext cx="1708908" cy="862998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286256" y="8535905"/>
            <a:ext cx="1751095" cy="1751095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2"/>
          <a:srcRect l="0" t="0" r="0" b="0"/>
          <a:stretch>
            <a:fillRect/>
          </a:stretch>
        </p:blipFill>
        <p:spPr>
          <a:xfrm flipH="false" flipV="false" rot="0">
            <a:off x="1798570" y="2504688"/>
            <a:ext cx="5072036" cy="5750608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3059257" y="393907"/>
            <a:ext cx="15447984" cy="2157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>
                <a:solidFill>
                  <a:srgbClr val="2E2E2E"/>
                </a:solidFill>
                <a:latin typeface="Cantata One"/>
              </a:rPr>
              <a:t>CZYTAJĄC DZIECKO POSZERZA SWOJĄ WIEDZĘ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687664" y="2982410"/>
            <a:ext cx="9817068" cy="4087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77234" indent="-388617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332E2E"/>
                </a:solidFill>
                <a:latin typeface="Cantata One"/>
              </a:rPr>
              <a:t>o innych krajach i kulturach,</a:t>
            </a:r>
          </a:p>
          <a:p>
            <a:pPr marL="777234" indent="-388617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332E2E"/>
                </a:solidFill>
                <a:latin typeface="Cantata One"/>
              </a:rPr>
              <a:t>o przyrodzie,</a:t>
            </a:r>
          </a:p>
          <a:p>
            <a:pPr marL="777234" indent="-388617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332E2E"/>
                </a:solidFill>
                <a:latin typeface="Cantata One"/>
              </a:rPr>
              <a:t>o technice,</a:t>
            </a:r>
          </a:p>
          <a:p>
            <a:pPr marL="777234" indent="-388617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332E2E"/>
                </a:solidFill>
                <a:latin typeface="Cantata One"/>
              </a:rPr>
              <a:t>o historii,</a:t>
            </a:r>
          </a:p>
          <a:p>
            <a:pPr marL="777234" indent="-388617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332E2E"/>
                </a:solidFill>
                <a:latin typeface="Cantata One"/>
              </a:rPr>
              <a:t>o wszystkim, o czym chce dowiedzieć się czegoś więcej.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687664" y="7412197"/>
            <a:ext cx="9817068" cy="25617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33"/>
              </a:lnSpc>
            </a:pPr>
            <a:r>
              <a:rPr lang="en-US" sz="3399">
                <a:solidFill>
                  <a:srgbClr val="332E2E"/>
                </a:solidFill>
                <a:latin typeface="Cantata One"/>
              </a:rPr>
              <a:t>Każda książka niesie ze sobą inny przekaz i inny rodzaj informacji, które angażują i pobudzają dziecko do dalszych przemyśleń, do rozmów z bliskimi, znajomymi.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5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16539387" y="1159122"/>
            <a:ext cx="1748613" cy="1165742"/>
            <a:chOff x="0" y="0"/>
            <a:chExt cx="1235157" cy="823438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1235157" cy="823438"/>
            </a:xfrm>
            <a:custGeom>
              <a:avLst/>
              <a:gdLst/>
              <a:ahLst/>
              <a:cxnLst/>
              <a:rect r="r" b="b" t="t" l="l"/>
              <a:pathLst>
                <a:path h="823438" w="1235157">
                  <a:moveTo>
                    <a:pt x="0" y="0"/>
                  </a:moveTo>
                  <a:lnTo>
                    <a:pt x="1235157" y="0"/>
                  </a:lnTo>
                  <a:lnTo>
                    <a:pt x="1235157" y="823438"/>
                  </a:lnTo>
                  <a:lnTo>
                    <a:pt x="0" y="823438"/>
                  </a:lnTo>
                  <a:close/>
                </a:path>
              </a:pathLst>
            </a:custGeom>
            <a:solidFill>
              <a:srgbClr val="57DECD"/>
            </a:solidFill>
          </p:spPr>
        </p:sp>
      </p:grpSp>
      <p:grpSp>
        <p:nvGrpSpPr>
          <p:cNvPr name="Group 4" id="4"/>
          <p:cNvGrpSpPr/>
          <p:nvPr/>
        </p:nvGrpSpPr>
        <p:grpSpPr>
          <a:xfrm rot="-10800000">
            <a:off x="16539387" y="-6620"/>
            <a:ext cx="1748613" cy="1165742"/>
            <a:chOff x="0" y="0"/>
            <a:chExt cx="1235157" cy="823438"/>
          </a:xfrm>
        </p:grpSpPr>
        <p:sp>
          <p:nvSpPr>
            <p:cNvPr name="Freeform 5" id="5"/>
            <p:cNvSpPr/>
            <p:nvPr/>
          </p:nvSpPr>
          <p:spPr>
            <a:xfrm>
              <a:off x="0" y="0"/>
              <a:ext cx="1235157" cy="823438"/>
            </a:xfrm>
            <a:custGeom>
              <a:avLst/>
              <a:gdLst/>
              <a:ahLst/>
              <a:cxnLst/>
              <a:rect r="r" b="b" t="t" l="l"/>
              <a:pathLst>
                <a:path h="823438" w="1235157">
                  <a:moveTo>
                    <a:pt x="0" y="0"/>
                  </a:moveTo>
                  <a:lnTo>
                    <a:pt x="1235157" y="0"/>
                  </a:lnTo>
                  <a:lnTo>
                    <a:pt x="1235157" y="823438"/>
                  </a:lnTo>
                  <a:lnTo>
                    <a:pt x="0" y="823438"/>
                  </a:lnTo>
                  <a:close/>
                </a:path>
              </a:pathLst>
            </a:custGeom>
            <a:solidFill>
              <a:srgbClr val="FFDE59"/>
            </a:solidFill>
          </p:spPr>
        </p:sp>
      </p:grpSp>
      <p:pic>
        <p:nvPicPr>
          <p:cNvPr name="Picture 6" id="6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true" rot="-10800000">
            <a:off x="16830823" y="1159122"/>
            <a:ext cx="1165742" cy="58287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6830823" y="576251"/>
            <a:ext cx="1165742" cy="58287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373645" y="-6620"/>
            <a:ext cx="1165742" cy="1165742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true" flipV="false" rot="-10800000">
            <a:off x="14195473" y="-19050"/>
            <a:ext cx="1178172" cy="1178172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373645" y="1159122"/>
            <a:ext cx="1165742" cy="1165742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7207624" y="3405240"/>
            <a:ext cx="1080376" cy="1080376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true" rot="-10800000">
            <a:off x="17207624" y="2324864"/>
            <a:ext cx="1080376" cy="1080376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0" y="9311589"/>
            <a:ext cx="1950822" cy="975411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8"/>
          <a:srcRect l="0" t="0" r="0" b="0"/>
          <a:stretch>
            <a:fillRect/>
          </a:stretch>
        </p:blipFill>
        <p:spPr>
          <a:xfrm flipH="false" flipV="false" rot="0">
            <a:off x="9666299" y="4405425"/>
            <a:ext cx="7279312" cy="4852875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674460" y="678019"/>
            <a:ext cx="13521013" cy="2227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81"/>
              </a:lnSpc>
              <a:spcBef>
                <a:spcPct val="0"/>
              </a:spcBef>
            </a:pPr>
            <a:r>
              <a:rPr lang="en-US" sz="6415">
                <a:solidFill>
                  <a:srgbClr val="FEFEFE"/>
                </a:solidFill>
                <a:latin typeface="Cantata One"/>
              </a:rPr>
              <a:t>CZYTANIE KSIĄŻEK POMAGA DZIECKU ZROZUMIEĆ SIEBIE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74460" y="4361790"/>
            <a:ext cx="8729825" cy="3958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41"/>
              </a:lnSpc>
            </a:pPr>
            <a:r>
              <a:rPr lang="en-US" sz="4199">
                <a:solidFill>
                  <a:srgbClr val="FEFEFE"/>
                </a:solidFill>
                <a:latin typeface="Cantata One"/>
              </a:rPr>
              <a:t>Odkrycie, że są inni, którzy myślą jak ono, że ma prawo do swoich odczuć i reakcji, umacnia w dziecku poczucie własnej wartości.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FE0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92175" y="397718"/>
            <a:ext cx="15523230" cy="2140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61"/>
              </a:lnSpc>
              <a:spcBef>
                <a:spcPct val="0"/>
              </a:spcBef>
            </a:pPr>
            <a:r>
              <a:rPr lang="en-US" sz="6115">
                <a:solidFill>
                  <a:srgbClr val="332E2E"/>
                </a:solidFill>
                <a:latin typeface="Cantata One"/>
              </a:rPr>
              <a:t>CZYTANIE KSIĄŻEK POMAGA DZIECKU ZROZUMIEĆ INNYCH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49643" y="3106674"/>
            <a:ext cx="17224973" cy="2109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227"/>
              </a:lnSpc>
            </a:pPr>
            <a:r>
              <a:rPr lang="en-US" sz="2799">
                <a:solidFill>
                  <a:srgbClr val="332E2E"/>
                </a:solidFill>
                <a:latin typeface="Cantata One"/>
              </a:rPr>
              <a:t>Poprzez historie opisane w książkach dziecko ma okazję zetknąć się z wieloma sytuacjami, problemami życia codziennego. Nabywa umiejętności rozwiązywania problemów w rzeczywistości poprzez analizę problemów bohaterów literackich.</a:t>
            </a:r>
          </a:p>
          <a:p>
            <a:pPr>
              <a:lnSpc>
                <a:spcPts val="4227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649643" y="5587324"/>
            <a:ext cx="17224973" cy="4433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41"/>
              </a:lnSpc>
              <a:spcBef>
                <a:spcPct val="0"/>
              </a:spcBef>
            </a:pPr>
            <a:r>
              <a:rPr lang="en-US" sz="2815">
                <a:solidFill>
                  <a:srgbClr val="332E2E"/>
                </a:solidFill>
                <a:latin typeface="Cantata One"/>
              </a:rPr>
              <a:t>Przedstawione losy i troski książkowych bohaterów pozwalają dziecku przyjrzeć się wielu życiowym sprawom, z którymi do tej pory nie miało ono okazji się spotkać. Takie zetknięcie się z wieloma sytuacjami, problemami z perspektywy czytelnika, osoby z boku pozwala mu wyrobić sobie pogląd na różne kwestie, nakłania także do zastanowienia się co zrobiłby w obliczu takiego zdarzenia, jak by zareagował, jak poradziłby sobie w danej sytuacji. Uczy to dziecko szukania hipotetycznych rozwiązań, a także na podstawie tego, jak radzą sobie książkowi bohaterowie, samo dostaje gotowe rozwiązania danych komplikacji i może je rozwiązać, odnieść do siebie zadając sobie pytanie, czy postąpiłby w identyczny, czy może odmienny sposób.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-4774" y="-10217"/>
            <a:ext cx="1308833" cy="130883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4774" y="1229073"/>
            <a:ext cx="1308833" cy="1308833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1304059" y="-19227"/>
            <a:ext cx="1317842" cy="131784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742809" y="8741809"/>
            <a:ext cx="1545191" cy="154519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-4774" y="-10894"/>
            <a:ext cx="950205" cy="95020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63530" y="1028700"/>
            <a:ext cx="986280" cy="98628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-130556" y="1028700"/>
            <a:ext cx="956746" cy="95674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-171994" y="2071256"/>
            <a:ext cx="690779" cy="34884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7258480" y="9258300"/>
            <a:ext cx="1029520" cy="102952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6221873" y="9258300"/>
            <a:ext cx="1036607" cy="103660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192353" y="9265387"/>
            <a:ext cx="1029520" cy="102952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4"/>
          <a:srcRect l="0" t="21195" r="0" b="32628"/>
          <a:stretch>
            <a:fillRect/>
          </a:stretch>
        </p:blipFill>
        <p:spPr>
          <a:xfrm flipH="false" flipV="false" rot="0">
            <a:off x="9281723" y="1194232"/>
            <a:ext cx="5545153" cy="1440083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63530" y="120750"/>
            <a:ext cx="18224470" cy="863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22"/>
              </a:lnSpc>
              <a:spcBef>
                <a:spcPct val="0"/>
              </a:spcBef>
            </a:pPr>
            <a:r>
              <a:rPr lang="en-US" sz="5016">
                <a:solidFill>
                  <a:srgbClr val="332E2E"/>
                </a:solidFill>
                <a:latin typeface="Cantata One"/>
              </a:rPr>
              <a:t>CZYTANIE MOŻE PEŁNIĆ ROLĘ TERAPEUTYCZNĄ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2805765"/>
            <a:ext cx="18114605" cy="7333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704"/>
              </a:lnSpc>
            </a:pPr>
            <a:r>
              <a:rPr lang="en-US" sz="3115">
                <a:solidFill>
                  <a:srgbClr val="332E2E"/>
                </a:solidFill>
                <a:latin typeface="Cantata One"/>
              </a:rPr>
              <a:t>Odpowiednio dobrana literatura może dziecku pomóc w uporaniu się z problemami emocjonalnymi:</a:t>
            </a:r>
          </a:p>
          <a:p>
            <a:pPr marL="586283" indent="-293142" lvl="1">
              <a:lnSpc>
                <a:spcPts val="4100"/>
              </a:lnSpc>
              <a:buFont typeface="Arial"/>
              <a:buChar char="•"/>
            </a:pPr>
            <a:r>
              <a:rPr lang="en-US" sz="2715">
                <a:solidFill>
                  <a:srgbClr val="332E2E"/>
                </a:solidFill>
                <a:latin typeface="Cantata One"/>
              </a:rPr>
              <a:t>podać wzorce zachowań i nadać im znaczenie,</a:t>
            </a:r>
          </a:p>
          <a:p>
            <a:pPr marL="586283" indent="-293142" lvl="1">
              <a:lnSpc>
                <a:spcPts val="4100"/>
              </a:lnSpc>
              <a:buFont typeface="Arial"/>
              <a:buChar char="•"/>
            </a:pPr>
            <a:r>
              <a:rPr lang="en-US" sz="2715">
                <a:solidFill>
                  <a:srgbClr val="332E2E"/>
                </a:solidFill>
                <a:latin typeface="Cantata One"/>
              </a:rPr>
              <a:t>korygować emocjonalnie zaburzone zachowania,</a:t>
            </a:r>
          </a:p>
          <a:p>
            <a:pPr marL="586283" indent="-293142" lvl="1">
              <a:lnSpc>
                <a:spcPts val="4100"/>
              </a:lnSpc>
              <a:buFont typeface="Arial"/>
              <a:buChar char="•"/>
            </a:pPr>
            <a:r>
              <a:rPr lang="en-US" sz="2715">
                <a:solidFill>
                  <a:srgbClr val="332E2E"/>
                </a:solidFill>
                <a:latin typeface="Cantata One"/>
              </a:rPr>
              <a:t>integrować osoby niepełnosprawne i nieprzystosowane społecznie,</a:t>
            </a:r>
          </a:p>
          <a:p>
            <a:pPr marL="586283" indent="-293142" lvl="1">
              <a:lnSpc>
                <a:spcPts val="4100"/>
              </a:lnSpc>
              <a:buFont typeface="Arial"/>
              <a:buChar char="•"/>
            </a:pPr>
            <a:r>
              <a:rPr lang="en-US" sz="2715">
                <a:solidFill>
                  <a:srgbClr val="332E2E"/>
                </a:solidFill>
                <a:latin typeface="Cantata One"/>
              </a:rPr>
              <a:t>nieść ulgę z cierpieniu,</a:t>
            </a:r>
          </a:p>
          <a:p>
            <a:pPr marL="586283" indent="-293142" lvl="1">
              <a:lnSpc>
                <a:spcPts val="4100"/>
              </a:lnSpc>
              <a:buFont typeface="Arial"/>
              <a:buChar char="•"/>
            </a:pPr>
            <a:r>
              <a:rPr lang="en-US" sz="2715">
                <a:solidFill>
                  <a:srgbClr val="332E2E"/>
                </a:solidFill>
                <a:latin typeface="Cantata One"/>
              </a:rPr>
              <a:t>wzmacniać poczucie włąsnej wartości,</a:t>
            </a:r>
          </a:p>
          <a:p>
            <a:pPr marL="586283" indent="-293142" lvl="1">
              <a:lnSpc>
                <a:spcPts val="4100"/>
              </a:lnSpc>
              <a:buFont typeface="Arial"/>
              <a:buChar char="•"/>
            </a:pPr>
            <a:r>
              <a:rPr lang="en-US" sz="2715">
                <a:solidFill>
                  <a:srgbClr val="332E2E"/>
                </a:solidFill>
                <a:latin typeface="Cantata One"/>
              </a:rPr>
              <a:t>przygotowywać do pełnienia ważnych ról,</a:t>
            </a:r>
          </a:p>
          <a:p>
            <a:pPr marL="586283" indent="-293142" lvl="1">
              <a:lnSpc>
                <a:spcPts val="4100"/>
              </a:lnSpc>
              <a:buFont typeface="Arial"/>
              <a:buChar char="•"/>
            </a:pPr>
            <a:r>
              <a:rPr lang="en-US" sz="2715">
                <a:solidFill>
                  <a:srgbClr val="332E2E"/>
                </a:solidFill>
                <a:latin typeface="Cantata One"/>
              </a:rPr>
              <a:t>akceptować siebie i własną sytuację,</a:t>
            </a:r>
          </a:p>
          <a:p>
            <a:pPr marL="586283" indent="-293142" lvl="1">
              <a:lnSpc>
                <a:spcPts val="4100"/>
              </a:lnSpc>
              <a:buFont typeface="Arial"/>
              <a:buChar char="•"/>
            </a:pPr>
            <a:r>
              <a:rPr lang="en-US" sz="2715">
                <a:solidFill>
                  <a:srgbClr val="332E2E"/>
                </a:solidFill>
                <a:latin typeface="Cantata One"/>
              </a:rPr>
              <a:t>zmniejszać strach, lęk, stres, łagodzić agresję,</a:t>
            </a:r>
          </a:p>
          <a:p>
            <a:pPr marL="586283" indent="-293142" lvl="1">
              <a:lnSpc>
                <a:spcPts val="4100"/>
              </a:lnSpc>
              <a:buFont typeface="Arial"/>
              <a:buChar char="•"/>
            </a:pPr>
            <a:r>
              <a:rPr lang="en-US" sz="2715">
                <a:solidFill>
                  <a:srgbClr val="332E2E"/>
                </a:solidFill>
                <a:latin typeface="Cantata One"/>
              </a:rPr>
              <a:t>wzmacniać motywację w uczeniu się,</a:t>
            </a:r>
          </a:p>
          <a:p>
            <a:pPr marL="586283" indent="-293142" lvl="1">
              <a:lnSpc>
                <a:spcPts val="4100"/>
              </a:lnSpc>
              <a:buFont typeface="Arial"/>
              <a:buChar char="•"/>
            </a:pPr>
            <a:r>
              <a:rPr lang="en-US" sz="2715">
                <a:solidFill>
                  <a:srgbClr val="332E2E"/>
                </a:solidFill>
                <a:latin typeface="Cantata One"/>
              </a:rPr>
              <a:t>pomagać w uaktywnianiu się,</a:t>
            </a:r>
          </a:p>
          <a:p>
            <a:pPr marL="586283" indent="-293142" lvl="1">
              <a:lnSpc>
                <a:spcPts val="4100"/>
              </a:lnSpc>
              <a:buFont typeface="Arial"/>
              <a:buChar char="•"/>
            </a:pPr>
            <a:r>
              <a:rPr lang="en-US" sz="2715">
                <a:solidFill>
                  <a:srgbClr val="332E2E"/>
                </a:solidFill>
                <a:latin typeface="Cantata One"/>
              </a:rPr>
              <a:t>pomagać w procesie rozwoju,</a:t>
            </a:r>
          </a:p>
          <a:p>
            <a:pPr marL="586283" indent="-293142" lvl="1">
              <a:lnSpc>
                <a:spcPts val="4100"/>
              </a:lnSpc>
              <a:buFont typeface="Arial"/>
              <a:buChar char="•"/>
            </a:pPr>
            <a:r>
              <a:rPr lang="en-US" sz="2715">
                <a:solidFill>
                  <a:srgbClr val="332E2E"/>
                </a:solidFill>
                <a:latin typeface="Cantata One"/>
              </a:rPr>
              <a:t>pomagać samotnym, nieśmiałym i mało aktywnym.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63806" y="1614287"/>
            <a:ext cx="7917917" cy="742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14"/>
              </a:lnSpc>
            </a:pPr>
            <a:r>
              <a:rPr lang="en-US" sz="4115">
                <a:solidFill>
                  <a:srgbClr val="332E2E"/>
                </a:solidFill>
                <a:latin typeface="Cantata One"/>
              </a:rPr>
              <a:t>"Leczenie przez czyatanie" -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5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49157" y="0"/>
            <a:ext cx="749157" cy="74915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498314" y="0"/>
            <a:ext cx="749157" cy="74915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0" y="0"/>
            <a:ext cx="749157" cy="74915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740046"/>
            <a:ext cx="749157" cy="74915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926298" y="9106149"/>
            <a:ext cx="1180851" cy="1180851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7107149" y="9106149"/>
            <a:ext cx="1180851" cy="118085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400000">
            <a:off x="17070408" y="8275866"/>
            <a:ext cx="1618062" cy="81712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4"/>
          <a:srcRect l="0" t="1394" r="0" b="1394"/>
          <a:stretch>
            <a:fillRect/>
          </a:stretch>
        </p:blipFill>
        <p:spPr>
          <a:xfrm flipH="false" flipV="false" rot="0">
            <a:off x="2247471" y="2626967"/>
            <a:ext cx="3882405" cy="6057460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374579" y="923925"/>
            <a:ext cx="17913421" cy="936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>
                <a:solidFill>
                  <a:srgbClr val="FEFEFE"/>
                </a:solidFill>
                <a:latin typeface="Cantata One"/>
              </a:rPr>
              <a:t>CZYTANIE KSIĄŻEK UCZY DZIECKO ETYKI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053451" y="4071365"/>
            <a:ext cx="10053698" cy="2029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77234" indent="-388617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FEFEFE"/>
                </a:solidFill>
                <a:latin typeface="Cantata One"/>
              </a:rPr>
              <a:t>poznawane losy bohaterów literackich skłaniają dziecko do namysłu nad tym, co słuszne, a co nie, co dobre, a co złe.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FE0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914680" y="3009316"/>
            <a:ext cx="6508687" cy="6508661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r="-24999" t="0" b="0"/>
              </a:stretch>
            </a:blip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7141011" y="0"/>
            <a:ext cx="1146989" cy="1146989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7141011" y="1139517"/>
            <a:ext cx="1146989" cy="114698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494641" y="1095395"/>
            <a:ext cx="683733" cy="683733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5980366" y="0"/>
            <a:ext cx="1146989" cy="1146989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286747" y="279224"/>
            <a:ext cx="17714505" cy="2192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42"/>
              </a:lnSpc>
              <a:spcBef>
                <a:spcPct val="0"/>
              </a:spcBef>
            </a:pPr>
            <a:r>
              <a:rPr lang="en-US" sz="6315">
                <a:solidFill>
                  <a:srgbClr val="332E2E"/>
                </a:solidFill>
                <a:latin typeface="Cantata One"/>
              </a:rPr>
              <a:t>CZYTANIE KSIĄŻEK ROZWIJA UCZUCIA I ZDOLNOŚĆ EMPATII U DZIECKA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123022" y="4115276"/>
            <a:ext cx="11164978" cy="3013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63"/>
              </a:lnSpc>
            </a:pPr>
          </a:p>
          <a:p>
            <a:pPr marL="866946" indent="-433473" lvl="1">
              <a:lnSpc>
                <a:spcPts val="6063"/>
              </a:lnSpc>
              <a:buFont typeface="Arial"/>
              <a:buChar char="•"/>
            </a:pPr>
            <a:r>
              <a:rPr lang="en-US" sz="4015">
                <a:solidFill>
                  <a:srgbClr val="332E2E"/>
                </a:solidFill>
                <a:latin typeface="Cantata One"/>
              </a:rPr>
              <a:t>wyrabia zdolność rozumienia innych ludzi, umiejętność wczuwania się w ich potrzeby i uczucia, w czyjąś sytuację.</a:t>
            </a:r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400000">
            <a:off x="17182599" y="2638401"/>
            <a:ext cx="1468971" cy="74183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0" y="7645517"/>
            <a:ext cx="2641483" cy="2641483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2641483" y="7645517"/>
            <a:ext cx="2641483" cy="2641483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true" rot="-5400000">
            <a:off x="-896567" y="5772674"/>
            <a:ext cx="3622495" cy="182936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96980" y="7448801"/>
            <a:ext cx="1517457" cy="151745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147123" y="7089747"/>
            <a:ext cx="1582635" cy="1582635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831613" y="-3000"/>
            <a:ext cx="1031700" cy="10317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true" rot="-10800000">
            <a:off x="16729758" y="8672382"/>
            <a:ext cx="1614618" cy="161461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-10800000">
            <a:off x="15115140" y="8672382"/>
            <a:ext cx="1614618" cy="161461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6901311" y="4567034"/>
            <a:ext cx="1378322" cy="137832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522989" y="4567034"/>
            <a:ext cx="1378322" cy="137832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true" rot="5400000">
            <a:off x="15937567" y="6715670"/>
            <a:ext cx="3112381" cy="1571752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true" flipV="false" rot="5400000">
            <a:off x="-435959" y="413908"/>
            <a:ext cx="1684480" cy="850663"/>
          </a:xfrm>
          <a:prstGeom prst="rect">
            <a:avLst/>
          </a:prstGeom>
        </p:spPr>
      </p:pic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486049" y="4074788"/>
            <a:ext cx="4673732" cy="4221142"/>
            <a:chOff x="0" y="0"/>
            <a:chExt cx="6142990" cy="5548122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6142990" cy="5548122"/>
            </a:xfrm>
            <a:custGeom>
              <a:avLst/>
              <a:gdLst/>
              <a:ahLst/>
              <a:cxnLst/>
              <a:rect r="r" b="b" t="t" l="l"/>
              <a:pathLst>
                <a:path h="5548122" w="6142990">
                  <a:moveTo>
                    <a:pt x="4689221" y="5548122"/>
                  </a:moveTo>
                  <a:lnTo>
                    <a:pt x="1453769" y="5548122"/>
                  </a:lnTo>
                  <a:cubicBezTo>
                    <a:pt x="650875" y="5548122"/>
                    <a:pt x="0" y="4897248"/>
                    <a:pt x="0" y="4094353"/>
                  </a:cubicBezTo>
                  <a:lnTo>
                    <a:pt x="0" y="1453769"/>
                  </a:lnTo>
                  <a:cubicBezTo>
                    <a:pt x="0" y="1068206"/>
                    <a:pt x="153165" y="698434"/>
                    <a:pt x="425799" y="425799"/>
                  </a:cubicBezTo>
                  <a:cubicBezTo>
                    <a:pt x="698434" y="153165"/>
                    <a:pt x="1068206" y="0"/>
                    <a:pt x="1453769" y="0"/>
                  </a:cubicBezTo>
                  <a:lnTo>
                    <a:pt x="4689221" y="0"/>
                  </a:lnTo>
                  <a:cubicBezTo>
                    <a:pt x="5074785" y="0"/>
                    <a:pt x="5444556" y="153165"/>
                    <a:pt x="5717191" y="425799"/>
                  </a:cubicBezTo>
                  <a:cubicBezTo>
                    <a:pt x="5989825" y="698434"/>
                    <a:pt x="6142990" y="1068206"/>
                    <a:pt x="6142990" y="1453769"/>
                  </a:cubicBezTo>
                  <a:lnTo>
                    <a:pt x="6142990" y="4094353"/>
                  </a:lnTo>
                  <a:cubicBezTo>
                    <a:pt x="6142990" y="4897248"/>
                    <a:pt x="5492116" y="5548122"/>
                    <a:pt x="4689221" y="5548122"/>
                  </a:cubicBezTo>
                  <a:close/>
                </a:path>
              </a:pathLst>
            </a:custGeom>
            <a:blipFill>
              <a:blip r:embed="rId12"/>
              <a:stretch>
                <a:fillRect l="-17716" r="-17716" t="0" b="0"/>
              </a:stretch>
            </a:blipFill>
          </p:spPr>
        </p:sp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3500522" y="8672382"/>
            <a:ext cx="1614618" cy="1614618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 rot="0">
            <a:off x="406281" y="304086"/>
            <a:ext cx="17802750" cy="2121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40"/>
              </a:lnSpc>
              <a:spcBef>
                <a:spcPct val="0"/>
              </a:spcBef>
            </a:pPr>
            <a:r>
              <a:rPr lang="en-US" sz="6100">
                <a:solidFill>
                  <a:srgbClr val="332E2E"/>
                </a:solidFill>
                <a:latin typeface="Cantata One"/>
              </a:rPr>
              <a:t>CZYTANIE TO ŚWIETNA FORMA RELAKSU, SPĘDZANIA WOLNEGO CZASU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759856" y="2987589"/>
            <a:ext cx="10178584" cy="6645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07"/>
              </a:lnSpc>
            </a:pPr>
            <a:r>
              <a:rPr lang="en-US" sz="3715">
                <a:solidFill>
                  <a:srgbClr val="332E2E"/>
                </a:solidFill>
                <a:latin typeface="Cantata One"/>
              </a:rPr>
              <a:t>Chwila z ulubioną książką, zgłębienie się w ulubioną temtykę może oderwać dziecko od problemów i obowiązków przenosząc je w inny świat. Zyskuje ono w ten sposób czas tylko dla siebie, pożytecznie odpoczywa, przekierowuje swoje myśli na pozytywne tory dając sobie moment radości i wytchnienia od codziennej rzeczywistości.</a:t>
            </a:r>
          </a:p>
        </p:txBody>
      </p:sp>
      <p:pic>
        <p:nvPicPr>
          <p:cNvPr name="Picture 15" id="15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400000">
            <a:off x="16858426" y="3597904"/>
            <a:ext cx="1888647" cy="9537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4734634" y="2928971"/>
            <a:ext cx="7448610" cy="7448610"/>
          </a:xfrm>
          <a:prstGeom prst="rect">
            <a:avLst/>
          </a:prstGeom>
        </p:spPr>
      </p:pic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5332068" y="3526405"/>
            <a:ext cx="6253742" cy="6253742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>
              <a:off x="11684" y="11684"/>
              <a:ext cx="6326632" cy="6326632"/>
            </a:xfrm>
            <a:custGeom>
              <a:avLst/>
              <a:gdLst/>
              <a:ahLst/>
              <a:cxnLst/>
              <a:rect r="r" b="b" t="t" l="l"/>
              <a:pathLst>
                <a:path h="6326632" w="6326632">
                  <a:moveTo>
                    <a:pt x="3163316" y="0"/>
                  </a:moveTo>
                  <a:cubicBezTo>
                    <a:pt x="1416304" y="0"/>
                    <a:pt x="0" y="1416304"/>
                    <a:pt x="0" y="3163316"/>
                  </a:cubicBezTo>
                  <a:cubicBezTo>
                    <a:pt x="0" y="4910328"/>
                    <a:pt x="1416304" y="6326632"/>
                    <a:pt x="3163316" y="6326632"/>
                  </a:cubicBezTo>
                  <a:cubicBezTo>
                    <a:pt x="4910328" y="6326632"/>
                    <a:pt x="6326632" y="4910328"/>
                    <a:pt x="6326632" y="3163316"/>
                  </a:cubicBezTo>
                  <a:cubicBezTo>
                    <a:pt x="6326632" y="1416304"/>
                    <a:pt x="4910328" y="0"/>
                    <a:pt x="3163316" y="0"/>
                  </a:cubicBezTo>
                  <a:close/>
                  <a:moveTo>
                    <a:pt x="3163316" y="4190746"/>
                  </a:moveTo>
                  <a:cubicBezTo>
                    <a:pt x="2595880" y="4190746"/>
                    <a:pt x="2135886" y="3730752"/>
                    <a:pt x="2135886" y="3163316"/>
                  </a:cubicBezTo>
                  <a:cubicBezTo>
                    <a:pt x="2135886" y="2595880"/>
                    <a:pt x="2595880" y="2135886"/>
                    <a:pt x="3163316" y="2135886"/>
                  </a:cubicBezTo>
                  <a:cubicBezTo>
                    <a:pt x="3730752" y="2135886"/>
                    <a:pt x="4190746" y="2595880"/>
                    <a:pt x="4190746" y="3163316"/>
                  </a:cubicBezTo>
                  <a:cubicBezTo>
                    <a:pt x="4190746" y="3730752"/>
                    <a:pt x="3730752" y="4190746"/>
                    <a:pt x="3163316" y="4190746"/>
                  </a:cubicBezTo>
                  <a:close/>
                </a:path>
              </a:pathLst>
            </a:custGeom>
            <a:blipFill>
              <a:blip r:embed="rId4"/>
              <a:stretch>
                <a:fillRect l="-24976" r="-24976" t="0" b="0"/>
              </a:stretch>
            </a:blipFill>
          </p:spPr>
        </p:sp>
      </p:grpSp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-4774" y="-10894"/>
            <a:ext cx="950205" cy="95020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70666" y="-2343"/>
            <a:ext cx="986280" cy="98628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-1027" y="939311"/>
            <a:ext cx="956746" cy="956746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-171994" y="2071256"/>
            <a:ext cx="690779" cy="348843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7258480" y="9258300"/>
            <a:ext cx="1029520" cy="102952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6221873" y="9258300"/>
            <a:ext cx="1036607" cy="1036607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192353" y="9265387"/>
            <a:ext cx="1029520" cy="1029520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 rot="0">
            <a:off x="2099664" y="414597"/>
            <a:ext cx="15394486" cy="5528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984"/>
              </a:lnSpc>
            </a:pPr>
            <a:r>
              <a:rPr lang="en-US" sz="4274">
                <a:solidFill>
                  <a:srgbClr val="332E2E"/>
                </a:solidFill>
                <a:latin typeface="Cantata One"/>
              </a:rPr>
              <a:t>"Książki kochają każdego, kto je otwiera, dając mu poczucie bezpieczeństwa i przyjaźń,</a:t>
            </a:r>
            <a:r>
              <a:rPr lang="en-US" sz="4274">
                <a:solidFill>
                  <a:srgbClr val="332E2E"/>
                </a:solidFill>
                <a:latin typeface="Cantata One"/>
              </a:rPr>
              <a:t> </a:t>
            </a:r>
            <a:r>
              <a:rPr lang="en-US" sz="4274">
                <a:solidFill>
                  <a:srgbClr val="332E2E"/>
                </a:solidFill>
                <a:latin typeface="Cantata One"/>
              </a:rPr>
              <a:t>niczego w zamian nie żądając".</a:t>
            </a:r>
          </a:p>
          <a:p>
            <a:pPr>
              <a:lnSpc>
                <a:spcPts val="6307"/>
              </a:lnSpc>
            </a:pPr>
          </a:p>
          <a:p>
            <a:pPr algn="r">
              <a:lnSpc>
                <a:spcPts val="4822"/>
              </a:lnSpc>
            </a:pPr>
            <a:r>
              <a:rPr lang="en-US" sz="3444">
                <a:solidFill>
                  <a:srgbClr val="332E2E"/>
                </a:solidFill>
                <a:latin typeface="Cantata One"/>
              </a:rPr>
              <a:t>Kornelia Funke</a:t>
            </a:r>
          </a:p>
          <a:p>
            <a:pPr algn="r">
              <a:lnSpc>
                <a:spcPts val="15655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5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037102" y="7382343"/>
            <a:ext cx="2358079" cy="2358079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3013647" y="7287566"/>
            <a:ext cx="2358079" cy="2358079"/>
            <a:chOff x="0" y="0"/>
            <a:chExt cx="6350000" cy="6350000"/>
          </a:xfrm>
        </p:grpSpPr>
        <p:sp>
          <p:nvSpPr>
            <p:cNvPr name="Freeform 5" id="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2194000" y="6236370"/>
            <a:ext cx="3650952" cy="4050630"/>
            <a:chOff x="0" y="0"/>
            <a:chExt cx="5510530" cy="6113780"/>
          </a:xfrm>
        </p:grpSpPr>
        <p:sp>
          <p:nvSpPr>
            <p:cNvPr name="Freeform 7" id="7"/>
            <p:cNvSpPr/>
            <p:nvPr/>
          </p:nvSpPr>
          <p:spPr>
            <a:xfrm>
              <a:off x="45720" y="49530"/>
              <a:ext cx="5420360" cy="6014720"/>
            </a:xfrm>
            <a:custGeom>
              <a:avLst/>
              <a:gdLst/>
              <a:ahLst/>
              <a:cxnLst/>
              <a:rect r="r" b="b" t="t" l="l"/>
              <a:pathLst>
                <a:path h="6014720" w="5420360">
                  <a:moveTo>
                    <a:pt x="5148580" y="3408680"/>
                  </a:moveTo>
                  <a:lnTo>
                    <a:pt x="5149850" y="3406140"/>
                  </a:lnTo>
                  <a:lnTo>
                    <a:pt x="5149850" y="3406140"/>
                  </a:lnTo>
                  <a:cubicBezTo>
                    <a:pt x="5322570" y="3082290"/>
                    <a:pt x="5420360" y="2711450"/>
                    <a:pt x="5420360" y="2319020"/>
                  </a:cubicBezTo>
                  <a:cubicBezTo>
                    <a:pt x="5420360" y="1038860"/>
                    <a:pt x="4381500" y="0"/>
                    <a:pt x="3101340" y="0"/>
                  </a:cubicBezTo>
                  <a:cubicBezTo>
                    <a:pt x="2259330" y="0"/>
                    <a:pt x="1521460" y="449580"/>
                    <a:pt x="1115060" y="1121410"/>
                  </a:cubicBezTo>
                  <a:lnTo>
                    <a:pt x="1115060" y="1121410"/>
                  </a:lnTo>
                  <a:lnTo>
                    <a:pt x="1115060" y="1121410"/>
                  </a:lnTo>
                  <a:cubicBezTo>
                    <a:pt x="1094740" y="1155700"/>
                    <a:pt x="1075690" y="1188720"/>
                    <a:pt x="1056640" y="1224280"/>
                  </a:cubicBezTo>
                  <a:lnTo>
                    <a:pt x="328930" y="2503170"/>
                  </a:lnTo>
                  <a:cubicBezTo>
                    <a:pt x="308610" y="2536190"/>
                    <a:pt x="290830" y="2569210"/>
                    <a:pt x="271780" y="2603500"/>
                  </a:cubicBezTo>
                  <a:lnTo>
                    <a:pt x="271780" y="2604770"/>
                  </a:lnTo>
                  <a:lnTo>
                    <a:pt x="271780" y="2604770"/>
                  </a:lnTo>
                  <a:cubicBezTo>
                    <a:pt x="97790" y="2929890"/>
                    <a:pt x="0" y="3300730"/>
                    <a:pt x="0" y="3695700"/>
                  </a:cubicBezTo>
                  <a:cubicBezTo>
                    <a:pt x="0" y="4975860"/>
                    <a:pt x="1038860" y="6014720"/>
                    <a:pt x="2319020" y="6014720"/>
                  </a:cubicBezTo>
                  <a:cubicBezTo>
                    <a:pt x="3243580" y="6014720"/>
                    <a:pt x="4042410" y="5472430"/>
                    <a:pt x="4414520" y="4688840"/>
                  </a:cubicBezTo>
                  <a:lnTo>
                    <a:pt x="5077460" y="3533140"/>
                  </a:lnTo>
                  <a:cubicBezTo>
                    <a:pt x="5101590" y="3492500"/>
                    <a:pt x="5125720" y="3450590"/>
                    <a:pt x="5148580" y="3408680"/>
                  </a:cubicBezTo>
                  <a:close/>
                </a:path>
              </a:pathLst>
            </a:custGeom>
            <a:blipFill>
              <a:blip r:embed="rId2"/>
              <a:stretch>
                <a:fillRect l="-9889" r="-52103" t="0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7035577" y="6236370"/>
            <a:ext cx="3722078" cy="4129542"/>
            <a:chOff x="0" y="0"/>
            <a:chExt cx="5510530" cy="6113780"/>
          </a:xfrm>
        </p:grpSpPr>
        <p:sp>
          <p:nvSpPr>
            <p:cNvPr name="Freeform 9" id="9"/>
            <p:cNvSpPr/>
            <p:nvPr/>
          </p:nvSpPr>
          <p:spPr>
            <a:xfrm>
              <a:off x="45720" y="49530"/>
              <a:ext cx="5420360" cy="6014720"/>
            </a:xfrm>
            <a:custGeom>
              <a:avLst/>
              <a:gdLst/>
              <a:ahLst/>
              <a:cxnLst/>
              <a:rect r="r" b="b" t="t" l="l"/>
              <a:pathLst>
                <a:path h="6014720" w="5420360">
                  <a:moveTo>
                    <a:pt x="5148580" y="3408680"/>
                  </a:moveTo>
                  <a:lnTo>
                    <a:pt x="5149850" y="3406140"/>
                  </a:lnTo>
                  <a:lnTo>
                    <a:pt x="5149850" y="3406140"/>
                  </a:lnTo>
                  <a:cubicBezTo>
                    <a:pt x="5322570" y="3082290"/>
                    <a:pt x="5420360" y="2711450"/>
                    <a:pt x="5420360" y="2319020"/>
                  </a:cubicBezTo>
                  <a:cubicBezTo>
                    <a:pt x="5420360" y="1038860"/>
                    <a:pt x="4381500" y="0"/>
                    <a:pt x="3101340" y="0"/>
                  </a:cubicBezTo>
                  <a:cubicBezTo>
                    <a:pt x="2259330" y="0"/>
                    <a:pt x="1521460" y="449580"/>
                    <a:pt x="1115060" y="1121410"/>
                  </a:cubicBezTo>
                  <a:lnTo>
                    <a:pt x="1115060" y="1121410"/>
                  </a:lnTo>
                  <a:lnTo>
                    <a:pt x="1115060" y="1121410"/>
                  </a:lnTo>
                  <a:cubicBezTo>
                    <a:pt x="1094740" y="1155700"/>
                    <a:pt x="1075690" y="1188720"/>
                    <a:pt x="1056640" y="1224280"/>
                  </a:cubicBezTo>
                  <a:lnTo>
                    <a:pt x="328930" y="2503170"/>
                  </a:lnTo>
                  <a:cubicBezTo>
                    <a:pt x="308610" y="2536190"/>
                    <a:pt x="290830" y="2569210"/>
                    <a:pt x="271780" y="2603500"/>
                  </a:cubicBezTo>
                  <a:lnTo>
                    <a:pt x="271780" y="2604770"/>
                  </a:lnTo>
                  <a:lnTo>
                    <a:pt x="271780" y="2604770"/>
                  </a:lnTo>
                  <a:cubicBezTo>
                    <a:pt x="97790" y="2929890"/>
                    <a:pt x="0" y="3300730"/>
                    <a:pt x="0" y="3695700"/>
                  </a:cubicBezTo>
                  <a:cubicBezTo>
                    <a:pt x="0" y="4975860"/>
                    <a:pt x="1038860" y="6014720"/>
                    <a:pt x="2319020" y="6014720"/>
                  </a:cubicBezTo>
                  <a:cubicBezTo>
                    <a:pt x="3243580" y="6014720"/>
                    <a:pt x="4042410" y="5472430"/>
                    <a:pt x="4414520" y="4688840"/>
                  </a:cubicBezTo>
                  <a:lnTo>
                    <a:pt x="5077460" y="3533140"/>
                  </a:lnTo>
                  <a:cubicBezTo>
                    <a:pt x="5101590" y="3492500"/>
                    <a:pt x="5125720" y="3450590"/>
                    <a:pt x="5148580" y="3408680"/>
                  </a:cubicBezTo>
                  <a:close/>
                </a:path>
              </a:pathLst>
            </a:custGeom>
            <a:blipFill>
              <a:blip r:embed="rId3"/>
              <a:stretch>
                <a:fillRect l="-45054" r="-21393" t="0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1721916" y="6236370"/>
            <a:ext cx="3650952" cy="4050630"/>
            <a:chOff x="0" y="0"/>
            <a:chExt cx="5510530" cy="6113780"/>
          </a:xfrm>
        </p:grpSpPr>
        <p:sp>
          <p:nvSpPr>
            <p:cNvPr name="Freeform 11" id="11"/>
            <p:cNvSpPr/>
            <p:nvPr/>
          </p:nvSpPr>
          <p:spPr>
            <a:xfrm>
              <a:off x="45720" y="49530"/>
              <a:ext cx="5420360" cy="6014720"/>
            </a:xfrm>
            <a:custGeom>
              <a:avLst/>
              <a:gdLst/>
              <a:ahLst/>
              <a:cxnLst/>
              <a:rect r="r" b="b" t="t" l="l"/>
              <a:pathLst>
                <a:path h="6014720" w="5420360">
                  <a:moveTo>
                    <a:pt x="5148580" y="3408680"/>
                  </a:moveTo>
                  <a:lnTo>
                    <a:pt x="5149850" y="3406140"/>
                  </a:lnTo>
                  <a:lnTo>
                    <a:pt x="5149850" y="3406140"/>
                  </a:lnTo>
                  <a:cubicBezTo>
                    <a:pt x="5322570" y="3082290"/>
                    <a:pt x="5420360" y="2711450"/>
                    <a:pt x="5420360" y="2319020"/>
                  </a:cubicBezTo>
                  <a:cubicBezTo>
                    <a:pt x="5420360" y="1038860"/>
                    <a:pt x="4381500" y="0"/>
                    <a:pt x="3101340" y="0"/>
                  </a:cubicBezTo>
                  <a:cubicBezTo>
                    <a:pt x="2259330" y="0"/>
                    <a:pt x="1521460" y="449580"/>
                    <a:pt x="1115060" y="1121410"/>
                  </a:cubicBezTo>
                  <a:lnTo>
                    <a:pt x="1115060" y="1121410"/>
                  </a:lnTo>
                  <a:lnTo>
                    <a:pt x="1115060" y="1121410"/>
                  </a:lnTo>
                  <a:cubicBezTo>
                    <a:pt x="1094740" y="1155700"/>
                    <a:pt x="1075690" y="1188720"/>
                    <a:pt x="1056640" y="1224280"/>
                  </a:cubicBezTo>
                  <a:lnTo>
                    <a:pt x="328930" y="2503170"/>
                  </a:lnTo>
                  <a:cubicBezTo>
                    <a:pt x="308610" y="2536190"/>
                    <a:pt x="290830" y="2569210"/>
                    <a:pt x="271780" y="2603500"/>
                  </a:cubicBezTo>
                  <a:lnTo>
                    <a:pt x="271780" y="2604770"/>
                  </a:lnTo>
                  <a:lnTo>
                    <a:pt x="271780" y="2604770"/>
                  </a:lnTo>
                  <a:cubicBezTo>
                    <a:pt x="97790" y="2929890"/>
                    <a:pt x="0" y="3300730"/>
                    <a:pt x="0" y="3695700"/>
                  </a:cubicBezTo>
                  <a:cubicBezTo>
                    <a:pt x="0" y="4975860"/>
                    <a:pt x="1038860" y="6014720"/>
                    <a:pt x="2319020" y="6014720"/>
                  </a:cubicBezTo>
                  <a:cubicBezTo>
                    <a:pt x="3243580" y="6014720"/>
                    <a:pt x="4042410" y="5472430"/>
                    <a:pt x="4414520" y="4688840"/>
                  </a:cubicBezTo>
                  <a:lnTo>
                    <a:pt x="5077460" y="3533140"/>
                  </a:lnTo>
                  <a:cubicBezTo>
                    <a:pt x="5101590" y="3492500"/>
                    <a:pt x="5125720" y="3450590"/>
                    <a:pt x="5148580" y="3408680"/>
                  </a:cubicBezTo>
                  <a:close/>
                </a:path>
              </a:pathLst>
            </a:custGeom>
            <a:blipFill>
              <a:blip r:embed="rId4"/>
              <a:stretch>
                <a:fillRect l="-7091" r="-59356" t="0" b="0"/>
              </a:stretch>
            </a:blipFill>
          </p:spPr>
        </p:sp>
      </p:grpSp>
      <p:pic>
        <p:nvPicPr>
          <p:cNvPr name="Picture 12" id="12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17169562" y="-3758"/>
            <a:ext cx="1123620" cy="112362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86422" y="1119862"/>
            <a:ext cx="1166279" cy="1166279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6030473" y="-19227"/>
            <a:ext cx="1139089" cy="1139089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400000">
            <a:off x="17477359" y="1422097"/>
            <a:ext cx="1112495" cy="561810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3917" y="9457426"/>
            <a:ext cx="1659148" cy="829574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-13917" y="8627852"/>
            <a:ext cx="1659148" cy="829574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-47654" y="7810373"/>
            <a:ext cx="817479" cy="817479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1645231" y="9503258"/>
            <a:ext cx="783742" cy="783742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0" t="0" r="0" b="0"/>
          <a:stretch>
            <a:fillRect/>
          </a:stretch>
        </p:blipFill>
        <p:spPr>
          <a:xfrm flipH="true" flipV="false" rot="5400000">
            <a:off x="-8757" y="6954314"/>
            <a:ext cx="856060" cy="856060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419273" y="166983"/>
            <a:ext cx="15336488" cy="1784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61"/>
              </a:lnSpc>
              <a:spcBef>
                <a:spcPct val="0"/>
              </a:spcBef>
            </a:pPr>
            <a:r>
              <a:rPr lang="en-US" sz="5115">
                <a:solidFill>
                  <a:srgbClr val="FEFEFE"/>
                </a:solidFill>
                <a:latin typeface="Cantata One"/>
              </a:rPr>
              <a:t>WSPÓLNE CZYTANIE ZBLIŻA, PRZYNOSI RADOŚĆ DZIECIOM I DOROSŁYM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19273" y="2710015"/>
            <a:ext cx="17614333" cy="3108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82"/>
              </a:lnSpc>
            </a:pPr>
            <a:r>
              <a:rPr lang="en-US" sz="3299">
                <a:solidFill>
                  <a:srgbClr val="FEFEFE"/>
                </a:solidFill>
                <a:latin typeface="Cantata One"/>
              </a:rPr>
              <a:t>Więź z najbliższymi osobami jest jedną z najważniejszych potrzeb rozwojowych dziecka, warunkiem, by mogło wyrosnąć na zdrowego emocjonalnie i dojrzałego człowieka.</a:t>
            </a:r>
          </a:p>
          <a:p>
            <a:pPr>
              <a:lnSpc>
                <a:spcPts val="4982"/>
              </a:lnSpc>
            </a:pPr>
            <a:r>
              <a:rPr lang="en-US" sz="3299">
                <a:solidFill>
                  <a:srgbClr val="FEFEFE"/>
                </a:solidFill>
                <a:latin typeface="Cantata One"/>
              </a:rPr>
              <a:t>Wspólne czytanie buduje między innymi taką silną więź emocjonalną: dziecko czuje się ważne i kochane, ma mocne poczucie własnej wartości, wierzy w siebie.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FE0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99709" y="440889"/>
            <a:ext cx="15240038" cy="1015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190"/>
              </a:lnSpc>
            </a:pPr>
            <a:r>
              <a:rPr lang="en-US" sz="6300">
                <a:solidFill>
                  <a:srgbClr val="332E2E"/>
                </a:solidFill>
                <a:latin typeface="Cantata One"/>
              </a:rPr>
              <a:t>CO ROBIĆ, ABY DZIECI CZYTAŁY?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094992" y="9190496"/>
            <a:ext cx="1096504" cy="109650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7191496" y="9190496"/>
            <a:ext cx="1096504" cy="109650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400000">
            <a:off x="17157379" y="8419519"/>
            <a:ext cx="1502486" cy="75875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-7581" y="-10627"/>
            <a:ext cx="1249345" cy="1249345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7581" y="1238719"/>
            <a:ext cx="1296778" cy="129677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1241764" y="-19227"/>
            <a:ext cx="1257945" cy="1257945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5353078" y="2222379"/>
            <a:ext cx="12934922" cy="7516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77234" indent="-388617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332E2E"/>
                </a:solidFill>
                <a:latin typeface="Cantata One"/>
              </a:rPr>
              <a:t>Łatwiej ci będzie wyrobić w dziecku </a:t>
            </a:r>
            <a:r>
              <a:rPr lang="en-US" sz="3599">
                <a:solidFill>
                  <a:srgbClr val="332E2E"/>
                </a:solidFill>
                <a:latin typeface="Cantata One"/>
              </a:rPr>
              <a:t>chęć czytania, jeżeli czytanie będzie dla niego przeżyciem dostosowanym do jego możliwości i przyjemności.</a:t>
            </a:r>
          </a:p>
          <a:p>
            <a:pPr marL="777234" indent="-388617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332E2E"/>
                </a:solidFill>
                <a:latin typeface="Cantata One"/>
              </a:rPr>
              <a:t>Staraj się czytać dziecku codziennie lub przynajmniej kilka razy w tygodniu i wyrób jednocześnie w sobie nawyk czytania, ono bierze z ciebie przykład.</a:t>
            </a:r>
          </a:p>
          <a:p>
            <a:pPr marL="777234" indent="-388617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332E2E"/>
                </a:solidFill>
                <a:latin typeface="Cantata One"/>
              </a:rPr>
              <a:t>Wybieraj książki dostosowane do zainteresowań dziecka, ładne z dobrymi ilustracjami.</a:t>
            </a:r>
          </a:p>
          <a:p>
            <a:pPr marL="777234" indent="-388617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332E2E"/>
                </a:solidFill>
                <a:latin typeface="Cantata One"/>
              </a:rPr>
              <a:t>Pierwsze książki powinny być krótkie i zawierać zaledwie kilka stron.</a:t>
            </a:r>
          </a:p>
        </p:txBody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617091" y="3609939"/>
            <a:ext cx="4673732" cy="4221142"/>
            <a:chOff x="0" y="0"/>
            <a:chExt cx="6142990" cy="5548122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6142990" cy="5548122"/>
            </a:xfrm>
            <a:custGeom>
              <a:avLst/>
              <a:gdLst/>
              <a:ahLst/>
              <a:cxnLst/>
              <a:rect r="r" b="b" t="t" l="l"/>
              <a:pathLst>
                <a:path h="5548122" w="6142990">
                  <a:moveTo>
                    <a:pt x="4689221" y="5548122"/>
                  </a:moveTo>
                  <a:lnTo>
                    <a:pt x="1453769" y="5548122"/>
                  </a:lnTo>
                  <a:cubicBezTo>
                    <a:pt x="650875" y="5548122"/>
                    <a:pt x="0" y="4897248"/>
                    <a:pt x="0" y="4094353"/>
                  </a:cubicBezTo>
                  <a:lnTo>
                    <a:pt x="0" y="1453769"/>
                  </a:lnTo>
                  <a:cubicBezTo>
                    <a:pt x="0" y="1068206"/>
                    <a:pt x="153165" y="698434"/>
                    <a:pt x="425799" y="425799"/>
                  </a:cubicBezTo>
                  <a:cubicBezTo>
                    <a:pt x="698434" y="153165"/>
                    <a:pt x="1068206" y="0"/>
                    <a:pt x="1453769" y="0"/>
                  </a:cubicBezTo>
                  <a:lnTo>
                    <a:pt x="4689221" y="0"/>
                  </a:lnTo>
                  <a:cubicBezTo>
                    <a:pt x="5074785" y="0"/>
                    <a:pt x="5444556" y="153165"/>
                    <a:pt x="5717191" y="425799"/>
                  </a:cubicBezTo>
                  <a:cubicBezTo>
                    <a:pt x="5989825" y="698434"/>
                    <a:pt x="6142990" y="1068206"/>
                    <a:pt x="6142990" y="1453769"/>
                  </a:cubicBezTo>
                  <a:lnTo>
                    <a:pt x="6142990" y="4094353"/>
                  </a:lnTo>
                  <a:cubicBezTo>
                    <a:pt x="6142990" y="4897248"/>
                    <a:pt x="5492116" y="5548122"/>
                    <a:pt x="4689221" y="5548122"/>
                  </a:cubicBezTo>
                  <a:close/>
                </a:path>
              </a:pathLst>
            </a:custGeom>
            <a:blipFill>
              <a:blip r:embed="rId14"/>
              <a:stretch>
                <a:fillRect l="-17737" r="-17737" t="0" b="0"/>
              </a:stretch>
            </a:blipFill>
          </p:spPr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00491" y="3218393"/>
            <a:ext cx="5317533" cy="5317512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r="-24999" t="0" b="0"/>
              </a:stretch>
            </a:blip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7657" y="7516972"/>
            <a:ext cx="2770028" cy="277002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173" y="-8738"/>
            <a:ext cx="1523798" cy="1523798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173" y="1515060"/>
            <a:ext cx="1581650" cy="158165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1524971" y="-19227"/>
            <a:ext cx="1534287" cy="153428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true" rot="-5400000">
            <a:off x="-450708" y="3288762"/>
            <a:ext cx="1708908" cy="862998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2286256" y="8535905"/>
            <a:ext cx="1751095" cy="1751095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6006788" y="2191585"/>
            <a:ext cx="11976680" cy="6144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77234" indent="-388617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332E2E"/>
                </a:solidFill>
                <a:latin typeface="Cantata One"/>
              </a:rPr>
              <a:t>Dziecko chętnie słucha czytanej książki, </a:t>
            </a:r>
            <a:r>
              <a:rPr lang="en-US" sz="3599">
                <a:solidFill>
                  <a:srgbClr val="332E2E"/>
                </a:solidFill>
                <a:latin typeface="Cantata One"/>
              </a:rPr>
              <a:t>gdy atmosfera jest miła i przytulna.</a:t>
            </a:r>
          </a:p>
          <a:p>
            <a:pPr marL="777234" indent="-388617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332E2E"/>
                </a:solidFill>
                <a:latin typeface="Cantata One"/>
              </a:rPr>
              <a:t>Na prośbę dziecka czytaj te same książki wielokrotnie.</a:t>
            </a:r>
          </a:p>
          <a:p>
            <a:pPr marL="777234" indent="-388617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332E2E"/>
                </a:solidFill>
                <a:latin typeface="Cantata One"/>
              </a:rPr>
              <a:t>Nawet, gdy dziecko nauczy się czytać samodzielnie nie zaprzestań czytania.</a:t>
            </a:r>
          </a:p>
          <a:p>
            <a:pPr marL="777234" indent="-388617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332E2E"/>
                </a:solidFill>
                <a:latin typeface="Cantata One"/>
              </a:rPr>
              <a:t>Naucz dziecko szanować książki, utrzymywać je w czystości i w dobrym stanie.</a:t>
            </a:r>
          </a:p>
          <a:p>
            <a:pPr>
              <a:lnSpc>
                <a:spcPts val="5435"/>
              </a:lnSpc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5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71741" y="4303972"/>
            <a:ext cx="1151460" cy="57573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11791" y="5746856"/>
            <a:ext cx="1151460" cy="57573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72698" y="7299666"/>
            <a:ext cx="1151460" cy="575730"/>
          </a:xfrm>
          <a:prstGeom prst="rect">
            <a:avLst/>
          </a:prstGeom>
        </p:spPr>
      </p:pic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1058388" y="4742022"/>
            <a:ext cx="5545000" cy="5544978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4999" r="-24999" t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49157" y="511270"/>
            <a:ext cx="17130282" cy="21926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20"/>
              </a:lnSpc>
              <a:spcBef>
                <a:spcPct val="0"/>
              </a:spcBef>
            </a:pPr>
            <a:r>
              <a:rPr lang="en-US" sz="6300">
                <a:solidFill>
                  <a:srgbClr val="FEFEFE"/>
                </a:solidFill>
                <a:latin typeface="Cantata One"/>
              </a:rPr>
              <a:t>WSPÓLNE CZYTANIE MOŻE PRZYBIERAĆ RÓŻNORODNE FORMY: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267458" y="4178268"/>
            <a:ext cx="8376064" cy="563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099">
                <a:solidFill>
                  <a:srgbClr val="FEFEFE"/>
                </a:solidFill>
                <a:latin typeface="Cantata One"/>
              </a:rPr>
              <a:t>Czyta rodzic, a dziecko </a:t>
            </a:r>
            <a:r>
              <a:rPr lang="en-US" sz="3099">
                <a:solidFill>
                  <a:srgbClr val="FEFEFE"/>
                </a:solidFill>
                <a:latin typeface="Cantata One"/>
              </a:rPr>
              <a:t>słucha i rysuje.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01716" y="3942025"/>
            <a:ext cx="1091510" cy="682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8"/>
              </a:lnSpc>
            </a:pPr>
            <a:r>
              <a:rPr lang="en-US" sz="3720">
                <a:solidFill>
                  <a:srgbClr val="FEFEFE"/>
                </a:solidFill>
                <a:latin typeface="Open Sans Light"/>
              </a:rPr>
              <a:t>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267458" y="5651606"/>
            <a:ext cx="6896149" cy="563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099">
                <a:solidFill>
                  <a:srgbClr val="FEFEFE"/>
                </a:solidFill>
                <a:latin typeface="Cantata One"/>
              </a:rPr>
              <a:t>Czyta rodzic, a dziecko słucha.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71741" y="5352531"/>
            <a:ext cx="1091510" cy="682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8"/>
              </a:lnSpc>
            </a:pPr>
            <a:r>
              <a:rPr lang="en-US" sz="3720">
                <a:solidFill>
                  <a:srgbClr val="FEFEFE"/>
                </a:solidFill>
                <a:latin typeface="Open Sans Light"/>
              </a:rPr>
              <a:t>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267458" y="7120235"/>
            <a:ext cx="6665238" cy="563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099">
                <a:solidFill>
                  <a:srgbClr val="FEFEFE"/>
                </a:solidFill>
                <a:latin typeface="Cantata One"/>
              </a:rPr>
              <a:t>Dziecko czyta rodzicowi.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32648" y="6920751"/>
            <a:ext cx="1091510" cy="682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8"/>
              </a:lnSpc>
            </a:pPr>
            <a:r>
              <a:rPr lang="en-US" sz="3720">
                <a:solidFill>
                  <a:srgbClr val="FEFEFE"/>
                </a:solidFill>
                <a:latin typeface="Open Sans Light"/>
              </a:rPr>
              <a:t>3</a:t>
            </a:r>
          </a:p>
        </p:txBody>
      </p:sp>
      <p:pic>
        <p:nvPicPr>
          <p:cNvPr name="Picture 14" id="14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49157" y="0"/>
            <a:ext cx="749157" cy="749157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498314" y="0"/>
            <a:ext cx="749157" cy="749157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0" y="0"/>
            <a:ext cx="749157" cy="749157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740046"/>
            <a:ext cx="749157" cy="749157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926298" y="9106149"/>
            <a:ext cx="1180851" cy="1180851"/>
          </a:xfrm>
          <a:prstGeom prst="rect">
            <a:avLst/>
          </a:prstGeom>
        </p:spPr>
      </p:pic>
      <p:pic>
        <p:nvPicPr>
          <p:cNvPr name="Picture 19" id="19"/>
          <p:cNvPicPr>
            <a:picLocks noChangeAspect="true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7107149" y="9106149"/>
            <a:ext cx="1180851" cy="1180851"/>
          </a:xfrm>
          <a:prstGeom prst="rect">
            <a:avLst/>
          </a:prstGeom>
        </p:spPr>
      </p:pic>
      <p:pic>
        <p:nvPicPr>
          <p:cNvPr name="Picture 20" id="20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400000">
            <a:off x="17070408" y="8275866"/>
            <a:ext cx="1618062" cy="817121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1602673" y="8560602"/>
            <a:ext cx="1091510" cy="682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8"/>
              </a:lnSpc>
            </a:pPr>
            <a:r>
              <a:rPr lang="en-US" sz="3720">
                <a:solidFill>
                  <a:srgbClr val="FEFEFE"/>
                </a:solidFill>
                <a:latin typeface="Open Sans Light"/>
              </a:rPr>
              <a:t>4</a:t>
            </a:r>
          </a:p>
        </p:txBody>
      </p:sp>
      <p:pic>
        <p:nvPicPr>
          <p:cNvPr name="Picture 22" id="2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83126" y="8963610"/>
            <a:ext cx="1190553" cy="595277"/>
          </a:xfrm>
          <a:prstGeom prst="rect">
            <a:avLst/>
          </a:prstGeom>
        </p:spPr>
      </p:pic>
      <p:sp>
        <p:nvSpPr>
          <p:cNvPr name="TextBox 23" id="23"/>
          <p:cNvSpPr txBox="true"/>
          <p:nvPr/>
        </p:nvSpPr>
        <p:spPr>
          <a:xfrm rot="0">
            <a:off x="3267458" y="8542271"/>
            <a:ext cx="6665238" cy="1154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099">
                <a:solidFill>
                  <a:srgbClr val="FEFEFE"/>
                </a:solidFill>
                <a:latin typeface="Cantata One"/>
              </a:rPr>
              <a:t>Rodzic i dziecko czytają razem, każdy inną książkę.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FE0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294372" y="520374"/>
            <a:ext cx="15221033" cy="2033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41"/>
              </a:lnSpc>
              <a:spcBef>
                <a:spcPct val="0"/>
              </a:spcBef>
            </a:pPr>
            <a:r>
              <a:rPr lang="en-US" sz="5815">
                <a:solidFill>
                  <a:srgbClr val="332E2E"/>
                </a:solidFill>
                <a:latin typeface="Cantata One"/>
              </a:rPr>
              <a:t>JAK WYBRAĆ DOBRĄ KSIĄŻKĘ DLA DZIECKA?</a:t>
            </a:r>
          </a:p>
        </p:txBody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-4774" y="-10217"/>
            <a:ext cx="1308833" cy="130883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4774" y="1229073"/>
            <a:ext cx="1308833" cy="1308833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1304059" y="-19227"/>
            <a:ext cx="1317842" cy="1317842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742809" y="8741809"/>
            <a:ext cx="1545191" cy="1545191"/>
          </a:xfrm>
          <a:prstGeom prst="rect">
            <a:avLst/>
          </a:prstGeom>
        </p:spPr>
      </p:pic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2564667" y="2989089"/>
            <a:ext cx="5317533" cy="5317512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5282" r="-25282" t="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649643" y="2810467"/>
            <a:ext cx="11915024" cy="7059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586"/>
              </a:lnSpc>
            </a:pPr>
            <a:r>
              <a:rPr lang="en-US" sz="3699">
                <a:solidFill>
                  <a:srgbClr val="332E2E"/>
                </a:solidFill>
                <a:latin typeface="Cantata One"/>
              </a:rPr>
              <a:t>Wybierajmy książki:</a:t>
            </a:r>
          </a:p>
          <a:p>
            <a:pPr>
              <a:lnSpc>
                <a:spcPts val="4982"/>
              </a:lnSpc>
            </a:pPr>
          </a:p>
          <a:p>
            <a:pPr marL="734055" indent="-367027" lvl="1">
              <a:lnSpc>
                <a:spcPts val="5133"/>
              </a:lnSpc>
              <a:buFont typeface="Arial"/>
              <a:buChar char="•"/>
            </a:pPr>
            <a:r>
              <a:rPr lang="en-US" sz="3399">
                <a:solidFill>
                  <a:srgbClr val="332E2E"/>
                </a:solidFill>
                <a:latin typeface="Cantata One"/>
              </a:rPr>
              <a:t>dostosowane do jego wieku, zainteresowań i rozwoju psychofizycznego, a także wrażliwości,</a:t>
            </a:r>
          </a:p>
          <a:p>
            <a:pPr marL="734055" indent="-367027" lvl="1">
              <a:lnSpc>
                <a:spcPts val="5133"/>
              </a:lnSpc>
              <a:buFont typeface="Arial"/>
              <a:buChar char="•"/>
            </a:pPr>
            <a:r>
              <a:rPr lang="en-US" sz="3399">
                <a:solidFill>
                  <a:srgbClr val="332E2E"/>
                </a:solidFill>
                <a:latin typeface="Cantata One"/>
              </a:rPr>
              <a:t>mądre i ciekawe,</a:t>
            </a:r>
          </a:p>
          <a:p>
            <a:pPr marL="734055" indent="-367027" lvl="1">
              <a:lnSpc>
                <a:spcPts val="5133"/>
              </a:lnSpc>
              <a:buFont typeface="Arial"/>
              <a:buChar char="•"/>
            </a:pPr>
            <a:r>
              <a:rPr lang="en-US" sz="3399">
                <a:solidFill>
                  <a:srgbClr val="332E2E"/>
                </a:solidFill>
                <a:latin typeface="Cantata One"/>
              </a:rPr>
              <a:t>napisane poprawną polszczyzną,</a:t>
            </a:r>
          </a:p>
          <a:p>
            <a:pPr marL="734055" indent="-367027" lvl="1">
              <a:lnSpc>
                <a:spcPts val="5133"/>
              </a:lnSpc>
              <a:buFont typeface="Arial"/>
              <a:buChar char="•"/>
            </a:pPr>
            <a:r>
              <a:rPr lang="en-US" sz="3399">
                <a:solidFill>
                  <a:srgbClr val="332E2E"/>
                </a:solidFill>
                <a:latin typeface="Cantata One"/>
              </a:rPr>
              <a:t>kształtujące pozytywny stosunek do świata i wiarę w siebie,</a:t>
            </a:r>
          </a:p>
          <a:p>
            <a:pPr marL="734055" indent="-367027" lvl="1">
              <a:lnSpc>
                <a:spcPts val="5133"/>
              </a:lnSpc>
              <a:buFont typeface="Arial"/>
              <a:buChar char="•"/>
            </a:pPr>
            <a:r>
              <a:rPr lang="en-US" sz="3399">
                <a:solidFill>
                  <a:srgbClr val="332E2E"/>
                </a:solidFill>
                <a:latin typeface="Cantata One"/>
              </a:rPr>
              <a:t>promujące właściwe wzorce postaw i zachowań, rozwijające dobry smak i poczucie humoru.</a:t>
            </a:r>
          </a:p>
          <a:p>
            <a:pPr>
              <a:lnSpc>
                <a:spcPts val="4529"/>
              </a:lnSpc>
            </a:pP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784533" y="-2161"/>
            <a:ext cx="2053205" cy="1036869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073740" y="694524"/>
            <a:ext cx="17020266" cy="2262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  <a:spcBef>
                <a:spcPct val="0"/>
              </a:spcBef>
            </a:pPr>
            <a:r>
              <a:rPr lang="en-US" sz="4300">
                <a:solidFill>
                  <a:srgbClr val="332E2E"/>
                </a:solidFill>
                <a:latin typeface="Cantata One"/>
              </a:rPr>
              <a:t>KSIĄŻKA DLA DZIECKA TO SPOTKANIE Z LITERATURĄ - NIEOGRANICZONYM ŚWIATEM, Z KTÓREGO CZERPIE ONO PRZEZ CAŁE ŻYCIE.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-1497" y="-9706"/>
            <a:ext cx="1075237" cy="107523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497" y="1034708"/>
            <a:ext cx="1116059" cy="111605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-241749" y="2232771"/>
            <a:ext cx="965665" cy="48283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0"/>
          <a:srcRect l="0" t="2509" r="0" b="2509"/>
          <a:stretch>
            <a:fillRect/>
          </a:stretch>
        </p:blipFill>
        <p:spPr>
          <a:xfrm flipH="false" flipV="false" rot="0">
            <a:off x="1114562" y="3278089"/>
            <a:ext cx="4540602" cy="6732616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6111980" y="3793720"/>
            <a:ext cx="11936986" cy="5967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08"/>
              </a:lnSpc>
            </a:pPr>
            <a:r>
              <a:rPr lang="en-US" sz="3515">
                <a:solidFill>
                  <a:srgbClr val="332E2E"/>
                </a:solidFill>
                <a:latin typeface="Cantata One"/>
              </a:rPr>
              <a:t>Wywiera wpływ na kształtowanie się uczuć i postaw społeczno-moralnych, estetycznych, intelektualnych dziecka.</a:t>
            </a:r>
          </a:p>
          <a:p>
            <a:pPr>
              <a:lnSpc>
                <a:spcPts val="5308"/>
              </a:lnSpc>
            </a:pPr>
          </a:p>
          <a:p>
            <a:pPr>
              <a:lnSpc>
                <a:spcPts val="5308"/>
              </a:lnSpc>
            </a:pPr>
            <a:r>
              <a:rPr lang="en-US" sz="3515">
                <a:solidFill>
                  <a:srgbClr val="332E2E"/>
                </a:solidFill>
                <a:latin typeface="Cantata One"/>
              </a:rPr>
              <a:t>Jeżeli to ważne spotkanie nie zostanie zmarnowane, pokaże, ile dobra może dać dziecku dobra literatura.</a:t>
            </a:r>
          </a:p>
          <a:p>
            <a:pPr>
              <a:lnSpc>
                <a:spcPts val="5308"/>
              </a:lnSpc>
            </a:pPr>
          </a:p>
          <a:p>
            <a:pPr>
              <a:lnSpc>
                <a:spcPts val="5308"/>
              </a:lnSpc>
              <a:spcBef>
                <a:spcPct val="0"/>
              </a:spcBef>
            </a:pPr>
            <a:r>
              <a:rPr lang="en-US" sz="3515">
                <a:solidFill>
                  <a:srgbClr val="332E2E"/>
                </a:solidFill>
                <a:latin typeface="Cantata One"/>
              </a:rPr>
              <a:t>Pomoże mu osiągnąć sukces w życiu!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5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3487" y="405457"/>
            <a:ext cx="15050159" cy="3226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61"/>
              </a:lnSpc>
              <a:spcBef>
                <a:spcPct val="0"/>
              </a:spcBef>
            </a:pPr>
            <a:r>
              <a:rPr lang="en-US" sz="6115">
                <a:solidFill>
                  <a:srgbClr val="FEFEFE"/>
                </a:solidFill>
                <a:latin typeface="Cantata One"/>
              </a:rPr>
              <a:t>NIKT NIE RODZI SIĘ CZYTELNIKIEM, CZYTELNIKA TRZEBA WYCHOWAĆ</a:t>
            </a:r>
          </a:p>
        </p:txBody>
      </p:sp>
      <p:grpSp>
        <p:nvGrpSpPr>
          <p:cNvPr name="Group 3" id="3"/>
          <p:cNvGrpSpPr/>
          <p:nvPr/>
        </p:nvGrpSpPr>
        <p:grpSpPr>
          <a:xfrm rot="-10800000">
            <a:off x="16539387" y="1159122"/>
            <a:ext cx="1748613" cy="1165742"/>
            <a:chOff x="0" y="0"/>
            <a:chExt cx="1235157" cy="823438"/>
          </a:xfrm>
        </p:grpSpPr>
        <p:sp>
          <p:nvSpPr>
            <p:cNvPr name="Freeform 4" id="4"/>
            <p:cNvSpPr/>
            <p:nvPr/>
          </p:nvSpPr>
          <p:spPr>
            <a:xfrm>
              <a:off x="0" y="0"/>
              <a:ext cx="1235157" cy="823438"/>
            </a:xfrm>
            <a:custGeom>
              <a:avLst/>
              <a:gdLst/>
              <a:ahLst/>
              <a:cxnLst/>
              <a:rect r="r" b="b" t="t" l="l"/>
              <a:pathLst>
                <a:path h="823438" w="1235157">
                  <a:moveTo>
                    <a:pt x="0" y="0"/>
                  </a:moveTo>
                  <a:lnTo>
                    <a:pt x="1235157" y="0"/>
                  </a:lnTo>
                  <a:lnTo>
                    <a:pt x="1235157" y="823438"/>
                  </a:lnTo>
                  <a:lnTo>
                    <a:pt x="0" y="823438"/>
                  </a:lnTo>
                  <a:close/>
                </a:path>
              </a:pathLst>
            </a:custGeom>
            <a:solidFill>
              <a:srgbClr val="57DECD"/>
            </a:solidFill>
          </p:spPr>
        </p:sp>
      </p:grpSp>
      <p:grpSp>
        <p:nvGrpSpPr>
          <p:cNvPr name="Group 5" id="5"/>
          <p:cNvGrpSpPr/>
          <p:nvPr/>
        </p:nvGrpSpPr>
        <p:grpSpPr>
          <a:xfrm rot="-10800000">
            <a:off x="16539387" y="-6620"/>
            <a:ext cx="1748613" cy="1165742"/>
            <a:chOff x="0" y="0"/>
            <a:chExt cx="1235157" cy="823438"/>
          </a:xfrm>
        </p:grpSpPr>
        <p:sp>
          <p:nvSpPr>
            <p:cNvPr name="Freeform 6" id="6"/>
            <p:cNvSpPr/>
            <p:nvPr/>
          </p:nvSpPr>
          <p:spPr>
            <a:xfrm>
              <a:off x="0" y="0"/>
              <a:ext cx="1235157" cy="823438"/>
            </a:xfrm>
            <a:custGeom>
              <a:avLst/>
              <a:gdLst/>
              <a:ahLst/>
              <a:cxnLst/>
              <a:rect r="r" b="b" t="t" l="l"/>
              <a:pathLst>
                <a:path h="823438" w="1235157">
                  <a:moveTo>
                    <a:pt x="0" y="0"/>
                  </a:moveTo>
                  <a:lnTo>
                    <a:pt x="1235157" y="0"/>
                  </a:lnTo>
                  <a:lnTo>
                    <a:pt x="1235157" y="823438"/>
                  </a:lnTo>
                  <a:lnTo>
                    <a:pt x="0" y="823438"/>
                  </a:lnTo>
                  <a:close/>
                </a:path>
              </a:pathLst>
            </a:custGeom>
            <a:solidFill>
              <a:srgbClr val="FFDE59"/>
            </a:solidFill>
          </p:spPr>
        </p:sp>
      </p:grpSp>
      <p:pic>
        <p:nvPicPr>
          <p:cNvPr name="Picture 7" id="7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true" rot="-10800000">
            <a:off x="16830823" y="1159122"/>
            <a:ext cx="1165742" cy="582871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6830823" y="576251"/>
            <a:ext cx="1165742" cy="582871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373645" y="-6620"/>
            <a:ext cx="1165742" cy="1165742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true" flipV="false" rot="-10800000">
            <a:off x="14195473" y="-19050"/>
            <a:ext cx="1178172" cy="1178172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5373645" y="1159122"/>
            <a:ext cx="1165742" cy="1165742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10800000">
            <a:off x="17207624" y="3405240"/>
            <a:ext cx="1080376" cy="1080376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true" rot="-10800000">
            <a:off x="17207624" y="2324864"/>
            <a:ext cx="1080376" cy="1080376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0" y="9311589"/>
            <a:ext cx="1950822" cy="975411"/>
          </a:xfrm>
          <a:prstGeom prst="rect">
            <a:avLst/>
          </a:prstGeom>
        </p:spPr>
      </p:pic>
      <p:sp>
        <p:nvSpPr>
          <p:cNvPr name="TextBox 15" id="15"/>
          <p:cNvSpPr txBox="true"/>
          <p:nvPr/>
        </p:nvSpPr>
        <p:spPr>
          <a:xfrm rot="0">
            <a:off x="6410789" y="4010484"/>
            <a:ext cx="11337023" cy="4994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82"/>
              </a:lnSpc>
            </a:pPr>
            <a:r>
              <a:rPr lang="en-US" sz="3299">
                <a:solidFill>
                  <a:srgbClr val="FEFEFE"/>
                </a:solidFill>
                <a:latin typeface="Cantata One"/>
              </a:rPr>
              <a:t>Wszyscy chcemy, aby dzieci wyrosły na mądrych i szczęśliwych ludzi. Jest na to sposób - czytajmy dzieciom i z dziećmi, rozwijajmy ich zainteresowania czytelnicze. Wystarczy 15-20 minut dziennie.</a:t>
            </a:r>
          </a:p>
          <a:p>
            <a:pPr>
              <a:lnSpc>
                <a:spcPts val="4982"/>
              </a:lnSpc>
            </a:pPr>
          </a:p>
          <a:p>
            <a:pPr>
              <a:lnSpc>
                <a:spcPts val="4982"/>
              </a:lnSpc>
            </a:pPr>
            <a:r>
              <a:rPr lang="en-US" sz="3299">
                <a:solidFill>
                  <a:srgbClr val="FEFEFE"/>
                </a:solidFill>
                <a:latin typeface="Cantata One"/>
              </a:rPr>
              <a:t>W procesie inicjacji czytelniczej musi być zaangażowane całe środowisko dziecka: dom rodzinny, przedszkole i szkoła.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096471" y="9376489"/>
            <a:ext cx="7965659" cy="618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33"/>
              </a:lnSpc>
            </a:pPr>
            <a:r>
              <a:rPr lang="en-US" sz="3399">
                <a:solidFill>
                  <a:srgbClr val="FEFEFE"/>
                </a:solidFill>
                <a:latin typeface="Cantata One"/>
              </a:rPr>
              <a:t>PROPAGUJMY CZYTELNICTWO!</a:t>
            </a:r>
          </a:p>
        </p:txBody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975411" y="4249256"/>
            <a:ext cx="4673732" cy="4221142"/>
            <a:chOff x="0" y="0"/>
            <a:chExt cx="6142990" cy="5548122"/>
          </a:xfrm>
        </p:grpSpPr>
        <p:sp>
          <p:nvSpPr>
            <p:cNvPr name="Freeform 18" id="18"/>
            <p:cNvSpPr/>
            <p:nvPr/>
          </p:nvSpPr>
          <p:spPr>
            <a:xfrm>
              <a:off x="0" y="0"/>
              <a:ext cx="6142990" cy="5548122"/>
            </a:xfrm>
            <a:custGeom>
              <a:avLst/>
              <a:gdLst/>
              <a:ahLst/>
              <a:cxnLst/>
              <a:rect r="r" b="b" t="t" l="l"/>
              <a:pathLst>
                <a:path h="5548122" w="6142990">
                  <a:moveTo>
                    <a:pt x="4689221" y="5548122"/>
                  </a:moveTo>
                  <a:lnTo>
                    <a:pt x="1453769" y="5548122"/>
                  </a:lnTo>
                  <a:cubicBezTo>
                    <a:pt x="650875" y="5548122"/>
                    <a:pt x="0" y="4897248"/>
                    <a:pt x="0" y="4094353"/>
                  </a:cubicBezTo>
                  <a:lnTo>
                    <a:pt x="0" y="1453769"/>
                  </a:lnTo>
                  <a:cubicBezTo>
                    <a:pt x="0" y="1068206"/>
                    <a:pt x="153165" y="698434"/>
                    <a:pt x="425799" y="425799"/>
                  </a:cubicBezTo>
                  <a:cubicBezTo>
                    <a:pt x="698434" y="153165"/>
                    <a:pt x="1068206" y="0"/>
                    <a:pt x="1453769" y="0"/>
                  </a:cubicBezTo>
                  <a:lnTo>
                    <a:pt x="4689221" y="0"/>
                  </a:lnTo>
                  <a:cubicBezTo>
                    <a:pt x="5074785" y="0"/>
                    <a:pt x="5444556" y="153165"/>
                    <a:pt x="5717191" y="425799"/>
                  </a:cubicBezTo>
                  <a:cubicBezTo>
                    <a:pt x="5989825" y="698434"/>
                    <a:pt x="6142990" y="1068206"/>
                    <a:pt x="6142990" y="1453769"/>
                  </a:cubicBezTo>
                  <a:lnTo>
                    <a:pt x="6142990" y="4094353"/>
                  </a:lnTo>
                  <a:cubicBezTo>
                    <a:pt x="6142990" y="4897248"/>
                    <a:pt x="5492116" y="5548122"/>
                    <a:pt x="4689221" y="5548122"/>
                  </a:cubicBezTo>
                  <a:close/>
                </a:path>
              </a:pathLst>
            </a:custGeom>
            <a:blipFill>
              <a:blip r:embed="rId18"/>
              <a:stretch>
                <a:fillRect l="-10210" r="-10210" t="0" b="0"/>
              </a:stretch>
            </a:blipFill>
          </p:spPr>
        </p:sp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FE0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-1497" y="-9706"/>
            <a:ext cx="1075237" cy="1075237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497" y="1034708"/>
            <a:ext cx="1116059" cy="111605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784533" y="-2161"/>
            <a:ext cx="2053205" cy="1036869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-241749" y="2232771"/>
            <a:ext cx="965665" cy="482832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10"/>
          <a:srcRect l="0" t="0" r="0" b="29326"/>
          <a:stretch>
            <a:fillRect/>
          </a:stretch>
        </p:blipFill>
        <p:spPr>
          <a:xfrm flipH="false" flipV="false" rot="0">
            <a:off x="1360760" y="334827"/>
            <a:ext cx="16356046" cy="427872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82866" y="5257313"/>
            <a:ext cx="15911834" cy="4498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59"/>
              </a:lnSpc>
            </a:pPr>
            <a:r>
              <a:rPr lang="en-US" sz="3615">
                <a:solidFill>
                  <a:srgbClr val="332E2E"/>
                </a:solidFill>
                <a:latin typeface="Cantata One"/>
              </a:rPr>
              <a:t>(...) to przy pomocy książek wyposażamy ich umysły i serca - wpływamy na ich język i wiedzę, postrzeganie świata, rozwój zainteresowań, postawy i systemy wartości. Od nas - rodziców i nauczycieli - zależy, czy znajdą tam śmieci, czy stworzymy piękne, bogate, ponadczasowe wnętrze".</a:t>
            </a:r>
          </a:p>
          <a:p>
            <a:pPr>
              <a:lnSpc>
                <a:spcPts val="4100"/>
              </a:lnSpc>
            </a:pPr>
          </a:p>
          <a:p>
            <a:pPr algn="r">
              <a:lnSpc>
                <a:spcPts val="4553"/>
              </a:lnSpc>
              <a:spcBef>
                <a:spcPct val="0"/>
              </a:spcBef>
            </a:pPr>
            <a:r>
              <a:rPr lang="en-US" sz="3015">
                <a:solidFill>
                  <a:srgbClr val="332E2E"/>
                </a:solidFill>
                <a:latin typeface="Cantata One"/>
              </a:rPr>
              <a:t>www.calapolskaczytadzieciom.pl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5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725991" y="0"/>
            <a:ext cx="1558732" cy="1558732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987336" y="2512436"/>
            <a:ext cx="1297388" cy="129738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6725991" y="1558732"/>
            <a:ext cx="1602397" cy="160239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true" flipV="false" rot="-10800000">
            <a:off x="14523695" y="0"/>
            <a:ext cx="2202296" cy="111215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89730" y="8443618"/>
            <a:ext cx="1843382" cy="184338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753652" y="8443618"/>
            <a:ext cx="1843382" cy="1843382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true" rot="-5400000">
            <a:off x="-625677" y="7136638"/>
            <a:ext cx="2527990" cy="1276635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28700" y="7245470"/>
            <a:ext cx="1058971" cy="1058971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8"/>
          <a:srcRect l="0" t="0" r="0" b="0"/>
          <a:stretch>
            <a:fillRect/>
          </a:stretch>
        </p:blipFill>
        <p:spPr>
          <a:xfrm flipH="false" flipV="false" rot="0">
            <a:off x="5878996" y="779366"/>
            <a:ext cx="6727850" cy="847893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084975" y="-835338"/>
            <a:ext cx="4348650" cy="434865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4700" y="9366771"/>
            <a:ext cx="1840457" cy="920229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-14700" y="8446543"/>
            <a:ext cx="1840457" cy="920229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-94920" y="6590122"/>
            <a:ext cx="949609" cy="94960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52124" y="7539730"/>
            <a:ext cx="906812" cy="906812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1825757" y="9417612"/>
            <a:ext cx="869388" cy="869388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4548029" y="0"/>
            <a:ext cx="1647920" cy="823960"/>
          </a:xfrm>
          <a:prstGeom prst="rect">
            <a:avLst/>
          </a:prstGeom>
        </p:spPr>
      </p:pic>
      <p:sp>
        <p:nvSpPr>
          <p:cNvPr name="TextBox 9" id="9"/>
          <p:cNvSpPr txBox="true"/>
          <p:nvPr/>
        </p:nvSpPr>
        <p:spPr>
          <a:xfrm rot="0">
            <a:off x="2695146" y="3721735"/>
            <a:ext cx="13687851" cy="1421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439"/>
              </a:lnSpc>
            </a:pPr>
            <a:r>
              <a:rPr lang="en-US" sz="8799">
                <a:solidFill>
                  <a:srgbClr val="332E2E"/>
                </a:solidFill>
                <a:latin typeface="Cantata One"/>
              </a:rPr>
              <a:t>Dziękujemy za uwagę!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933579" y="7444480"/>
            <a:ext cx="4325721" cy="1851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982"/>
              </a:lnSpc>
            </a:pPr>
            <a:r>
              <a:rPr lang="en-US" sz="3299" spc="-65">
                <a:solidFill>
                  <a:srgbClr val="332E2E"/>
                </a:solidFill>
                <a:latin typeface="Cantata One"/>
              </a:rPr>
              <a:t>Dorota Palicka</a:t>
            </a:r>
          </a:p>
          <a:p>
            <a:pPr algn="r">
              <a:lnSpc>
                <a:spcPts val="4982"/>
              </a:lnSpc>
            </a:pPr>
            <a:r>
              <a:rPr lang="en-US" sz="3299" spc="-65">
                <a:solidFill>
                  <a:srgbClr val="332E2E"/>
                </a:solidFill>
                <a:latin typeface="Cantata One"/>
              </a:rPr>
              <a:t>Joanna Niemczyk</a:t>
            </a:r>
          </a:p>
          <a:p>
            <a:pPr algn="r">
              <a:lnSpc>
                <a:spcPts val="4982"/>
              </a:lnSpc>
            </a:pPr>
            <a:r>
              <a:rPr lang="en-US" sz="3299" spc="-65">
                <a:solidFill>
                  <a:srgbClr val="332E2E"/>
                </a:solidFill>
                <a:latin typeface="Cantata One"/>
              </a:rPr>
              <a:t>Anna Garstka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FE0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208694" y="2286506"/>
            <a:ext cx="6508687" cy="6508661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76" r="-24976" t="0" b="0"/>
              </a:stretch>
            </a:blip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5980366" y="0"/>
            <a:ext cx="1146989" cy="114698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208694" y="360242"/>
            <a:ext cx="16285947" cy="12607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1"/>
              </a:lnSpc>
            </a:pPr>
            <a:r>
              <a:rPr lang="en-US" sz="3615">
                <a:solidFill>
                  <a:srgbClr val="332E2E"/>
                </a:solidFill>
                <a:latin typeface="Cantata One Bold"/>
              </a:rPr>
              <a:t>Współczesne dzieci dorastają w otoczeniu bardzo ubogim językowo. </a:t>
            </a:r>
          </a:p>
          <a:p>
            <a:pPr algn="ctr">
              <a:lnSpc>
                <a:spcPts val="5061"/>
              </a:lnSpc>
              <a:spcBef>
                <a:spcPct val="0"/>
              </a:spcBef>
            </a:pPr>
            <a:r>
              <a:rPr lang="en-US" sz="3615">
                <a:solidFill>
                  <a:srgbClr val="332E2E"/>
                </a:solidFill>
                <a:latin typeface="Cantata One Bold"/>
              </a:rPr>
              <a:t>Towarzyszem dziecka jest telewizor i komuter.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400000">
            <a:off x="17182599" y="2638401"/>
            <a:ext cx="1468971" cy="74183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7059247" y="1517001"/>
            <a:ext cx="10857838" cy="5323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225"/>
              </a:lnSpc>
            </a:pPr>
          </a:p>
          <a:p>
            <a:pPr>
              <a:lnSpc>
                <a:spcPts val="5376"/>
              </a:lnSpc>
            </a:pPr>
            <a:r>
              <a:rPr lang="en-US" sz="3560">
                <a:solidFill>
                  <a:srgbClr val="332E2E"/>
                </a:solidFill>
                <a:latin typeface="Open Sans Light"/>
              </a:rPr>
              <a:t>Media wizualne zmieniają strukturę mózgu: oglądanie ruchomych obrazów na ekranie pobudza obszary mózgu odpowiedzialne za bodźce wzrokowe, nie stymuluje natomiast obszarów odpowiedzialnych za mowę i krytyczne myślenie, osłabiając jednocześnie umiejętność koncentracji oraz refleksji.</a:t>
            </a:r>
          </a:p>
          <a:p>
            <a:pPr>
              <a:lnSpc>
                <a:spcPts val="5074"/>
              </a:lnSpc>
              <a:spcBef>
                <a:spcPct val="0"/>
              </a:spcBef>
            </a:pP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494641" y="1095395"/>
            <a:ext cx="683733" cy="683733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7141011" y="0"/>
            <a:ext cx="1146989" cy="1146989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7141011" y="1139517"/>
            <a:ext cx="1146989" cy="1146989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0" y="7645517"/>
            <a:ext cx="2641483" cy="2641483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2641483" y="7645517"/>
            <a:ext cx="2641483" cy="2641483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true" rot="-5400000">
            <a:off x="-896567" y="5772674"/>
            <a:ext cx="3622495" cy="182936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96980" y="7448801"/>
            <a:ext cx="1517457" cy="1517457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7"/>
          <a:srcRect l="0" t="0" r="0" b="0"/>
          <a:stretch>
            <a:fillRect/>
          </a:stretch>
        </p:blipFill>
        <p:spPr>
          <a:xfrm flipH="false" flipV="false" rot="0">
            <a:off x="9144000" y="6687354"/>
            <a:ext cx="5070850" cy="34008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5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-3005" y="-11340"/>
            <a:ext cx="1145810" cy="114581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3005" y="1101624"/>
            <a:ext cx="1189311" cy="118931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1142805" y="-19227"/>
            <a:ext cx="1153697" cy="115369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764008" y="9025004"/>
            <a:ext cx="1261996" cy="126199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7026004" y="9025004"/>
            <a:ext cx="1261996" cy="126199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400000">
            <a:off x="16986738" y="8137666"/>
            <a:ext cx="1729251" cy="873272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5008636" y="1058270"/>
            <a:ext cx="8270728" cy="1306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530"/>
              </a:lnSpc>
            </a:pPr>
            <a:r>
              <a:rPr lang="en-US" sz="8100">
                <a:solidFill>
                  <a:srgbClr val="FEFEFE"/>
                </a:solidFill>
                <a:latin typeface="Cantata One"/>
              </a:rPr>
              <a:t>BIBLIOGRAFIA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91651" y="3119247"/>
            <a:ext cx="17259713" cy="4235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94231" indent="-347115" lvl="1">
              <a:lnSpc>
                <a:spcPts val="4855"/>
              </a:lnSpc>
              <a:buFont typeface="Arial"/>
              <a:buChar char="•"/>
            </a:pPr>
            <a:r>
              <a:rPr lang="en-US" sz="3215">
                <a:solidFill>
                  <a:srgbClr val="FFFFFF"/>
                </a:solidFill>
                <a:latin typeface="Cantata One"/>
              </a:rPr>
              <a:t>www.calapolskaczytadzieciom.pl</a:t>
            </a:r>
          </a:p>
          <a:p>
            <a:pPr marL="694231" indent="-347115" lvl="1">
              <a:lnSpc>
                <a:spcPts val="4855"/>
              </a:lnSpc>
              <a:buFont typeface="Arial"/>
              <a:buChar char="•"/>
            </a:pPr>
            <a:r>
              <a:rPr lang="en-US" sz="3215">
                <a:solidFill>
                  <a:srgbClr val="FFFFFF"/>
                </a:solidFill>
                <a:latin typeface="Cantata One"/>
              </a:rPr>
              <a:t>www.mbp-lonsk.pl/pagedet/index/id/68/17_zalet_czytania_ksiazki.html</a:t>
            </a:r>
          </a:p>
          <a:p>
            <a:pPr marL="694231" indent="-347115" lvl="1">
              <a:lnSpc>
                <a:spcPts val="4855"/>
              </a:lnSpc>
              <a:buFont typeface="Arial"/>
              <a:buChar char="•"/>
            </a:pPr>
            <a:r>
              <a:rPr lang="en-US" sz="3215">
                <a:solidFill>
                  <a:srgbClr val="FFFFFF"/>
                </a:solidFill>
                <a:latin typeface="Cantata One"/>
              </a:rPr>
              <a:t>http://tipy.interia.pl/artykul_12401,jakie-sa-zalety-czytania-ksazek,4.html</a:t>
            </a:r>
          </a:p>
          <a:p>
            <a:pPr marL="694231" indent="-347115" lvl="1">
              <a:lnSpc>
                <a:spcPts val="4855"/>
              </a:lnSpc>
              <a:buFont typeface="Arial"/>
              <a:buChar char="•"/>
            </a:pPr>
            <a:r>
              <a:rPr lang="en-US" sz="3215">
                <a:solidFill>
                  <a:srgbClr val="FFFFFF"/>
                </a:solidFill>
                <a:latin typeface="Cantata One"/>
              </a:rPr>
              <a:t>file:///C:Users/DOM/Downloads/Korzysci_-_czytanie.pdf</a:t>
            </a:r>
          </a:p>
          <a:p>
            <a:pPr marL="694231" indent="-347115" lvl="1">
              <a:lnSpc>
                <a:spcPts val="4855"/>
              </a:lnSpc>
              <a:buFont typeface="Arial"/>
              <a:buChar char="•"/>
            </a:pPr>
            <a:r>
              <a:rPr lang="en-US" sz="3215">
                <a:solidFill>
                  <a:srgbClr val="FFFFFF"/>
                </a:solidFill>
                <a:latin typeface="Cantata One"/>
              </a:rPr>
              <a:t>http://urodaizdrowie.pl/6-powodow-dla-ktorych-warto-czytac-ksiazki</a:t>
            </a:r>
          </a:p>
          <a:p>
            <a:pPr marL="694231" indent="-347115" lvl="1">
              <a:lnSpc>
                <a:spcPts val="4855"/>
              </a:lnSpc>
              <a:buFont typeface="Arial"/>
              <a:buChar char="•"/>
            </a:pPr>
            <a:r>
              <a:rPr lang="en-US" sz="3215">
                <a:solidFill>
                  <a:srgbClr val="FFFFFF"/>
                </a:solidFill>
                <a:latin typeface="Cantata One"/>
              </a:rPr>
              <a:t>Walska A.: Czy czytanie może (u)leczyć? O terapeutycznych wartościach literatury, "Trendy" 2015, nr 2-3, s. 22-26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0408891" y="1135533"/>
            <a:ext cx="7448610" cy="744861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70666" y="8401885"/>
            <a:ext cx="1167764" cy="1378262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-4774" y="-10894"/>
            <a:ext cx="950205" cy="95020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870666" y="-2343"/>
            <a:ext cx="986280" cy="98628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-1027" y="939311"/>
            <a:ext cx="956746" cy="956746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-5400000">
            <a:off x="-171994" y="2071256"/>
            <a:ext cx="690779" cy="348843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7258480" y="9258300"/>
            <a:ext cx="1029520" cy="102952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6221873" y="9258300"/>
            <a:ext cx="1036607" cy="1036607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192353" y="9265387"/>
            <a:ext cx="1029520" cy="1029520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 rot="0">
            <a:off x="2194002" y="279760"/>
            <a:ext cx="15579238" cy="1616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62"/>
              </a:lnSpc>
              <a:spcBef>
                <a:spcPct val="0"/>
              </a:spcBef>
            </a:pPr>
            <a:r>
              <a:rPr lang="en-US" sz="4616">
                <a:solidFill>
                  <a:srgbClr val="332E2E"/>
                </a:solidFill>
                <a:latin typeface="Cantata One"/>
              </a:rPr>
              <a:t>CZYTANIE ĆWICZY U DZIECKA ZNACZNIE WIĘCEJ OBSZARÓW MÓZGU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47817" y="2430317"/>
            <a:ext cx="10061074" cy="5448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80589" indent="-390294" lvl="1">
              <a:lnSpc>
                <a:spcPts val="5459"/>
              </a:lnSpc>
              <a:buFont typeface="Arial"/>
              <a:buChar char="•"/>
            </a:pPr>
            <a:r>
              <a:rPr lang="en-US" sz="3615">
                <a:solidFill>
                  <a:srgbClr val="332E2E"/>
                </a:solidFill>
                <a:latin typeface="Open Sans Light"/>
              </a:rPr>
              <a:t>uczy myślenia (w tym matematycznego) i zdobywania wiedzy,</a:t>
            </a:r>
          </a:p>
          <a:p>
            <a:pPr marL="780589" indent="-390294" lvl="1">
              <a:lnSpc>
                <a:spcPts val="5459"/>
              </a:lnSpc>
              <a:buFont typeface="Arial"/>
              <a:buChar char="•"/>
            </a:pPr>
            <a:r>
              <a:rPr lang="en-US" sz="3615">
                <a:solidFill>
                  <a:srgbClr val="332E2E"/>
                </a:solidFill>
                <a:latin typeface="Open Sans Light"/>
              </a:rPr>
              <a:t>doskonali przetwarzanie języka mówionego i bodźców zmysłowych</a:t>
            </a:r>
          </a:p>
          <a:p>
            <a:pPr marL="780589" indent="-390294" lvl="1">
              <a:lnSpc>
                <a:spcPts val="5459"/>
              </a:lnSpc>
              <a:buFont typeface="Arial"/>
              <a:buChar char="•"/>
            </a:pPr>
            <a:r>
              <a:rPr lang="en-US" sz="3615">
                <a:solidFill>
                  <a:srgbClr val="332E2E"/>
                </a:solidFill>
                <a:latin typeface="Open Sans Light"/>
              </a:rPr>
              <a:t>wymaga koordynacji wielu złożonych funkcji poznawczych przez co dostarcza, wartościowych ćwiczeń i usprawnia ogólne funkcjonowanie mózgu.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297338" y="8234008"/>
            <a:ext cx="13693323" cy="16282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02"/>
              </a:lnSpc>
            </a:pPr>
            <a:r>
              <a:rPr lang="en-US" sz="2915">
                <a:solidFill>
                  <a:srgbClr val="332E2E"/>
                </a:solidFill>
                <a:latin typeface="Open Sans Light Bold"/>
              </a:rPr>
              <a:t>Dlatego we wszystkich systemach edukacyjnych kładzie się duży nacisk na naukę czytania. Bez tej umiejętności dziecko nie odniesie sukcesu w szkole, a nauka stanie się dla niego udręką.</a:t>
            </a:r>
          </a:p>
        </p:txBody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0878853" y="1605508"/>
            <a:ext cx="6508687" cy="6508661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8"/>
              <a:stretch>
                <a:fillRect l="-27719" r="-27719" t="0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5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672393" y="7099347"/>
            <a:ext cx="2358079" cy="2358079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2517712" y="6189574"/>
            <a:ext cx="3498750" cy="3881765"/>
            <a:chOff x="0" y="0"/>
            <a:chExt cx="5510530" cy="6113780"/>
          </a:xfrm>
        </p:grpSpPr>
        <p:sp>
          <p:nvSpPr>
            <p:cNvPr name="Freeform 5" id="5"/>
            <p:cNvSpPr/>
            <p:nvPr/>
          </p:nvSpPr>
          <p:spPr>
            <a:xfrm>
              <a:off x="45720" y="49530"/>
              <a:ext cx="5420360" cy="6014720"/>
            </a:xfrm>
            <a:custGeom>
              <a:avLst/>
              <a:gdLst/>
              <a:ahLst/>
              <a:cxnLst/>
              <a:rect r="r" b="b" t="t" l="l"/>
              <a:pathLst>
                <a:path h="6014720" w="5420360">
                  <a:moveTo>
                    <a:pt x="5148580" y="3408680"/>
                  </a:moveTo>
                  <a:lnTo>
                    <a:pt x="5149850" y="3406140"/>
                  </a:lnTo>
                  <a:lnTo>
                    <a:pt x="5149850" y="3406140"/>
                  </a:lnTo>
                  <a:cubicBezTo>
                    <a:pt x="5322570" y="3082290"/>
                    <a:pt x="5420360" y="2711450"/>
                    <a:pt x="5420360" y="2319020"/>
                  </a:cubicBezTo>
                  <a:cubicBezTo>
                    <a:pt x="5420360" y="1038860"/>
                    <a:pt x="4381500" y="0"/>
                    <a:pt x="3101340" y="0"/>
                  </a:cubicBezTo>
                  <a:cubicBezTo>
                    <a:pt x="2259330" y="0"/>
                    <a:pt x="1521460" y="449580"/>
                    <a:pt x="1115060" y="1121410"/>
                  </a:cubicBezTo>
                  <a:lnTo>
                    <a:pt x="1115060" y="1121410"/>
                  </a:lnTo>
                  <a:lnTo>
                    <a:pt x="1115060" y="1121410"/>
                  </a:lnTo>
                  <a:cubicBezTo>
                    <a:pt x="1094740" y="1155700"/>
                    <a:pt x="1075690" y="1188720"/>
                    <a:pt x="1056640" y="1224280"/>
                  </a:cubicBezTo>
                  <a:lnTo>
                    <a:pt x="328930" y="2503170"/>
                  </a:lnTo>
                  <a:cubicBezTo>
                    <a:pt x="308610" y="2536190"/>
                    <a:pt x="290830" y="2569210"/>
                    <a:pt x="271780" y="2603500"/>
                  </a:cubicBezTo>
                  <a:lnTo>
                    <a:pt x="271780" y="2604770"/>
                  </a:lnTo>
                  <a:lnTo>
                    <a:pt x="271780" y="2604770"/>
                  </a:lnTo>
                  <a:cubicBezTo>
                    <a:pt x="97790" y="2929890"/>
                    <a:pt x="0" y="3300730"/>
                    <a:pt x="0" y="3695700"/>
                  </a:cubicBezTo>
                  <a:cubicBezTo>
                    <a:pt x="0" y="4975860"/>
                    <a:pt x="1038860" y="6014720"/>
                    <a:pt x="2319020" y="6014720"/>
                  </a:cubicBezTo>
                  <a:cubicBezTo>
                    <a:pt x="3243580" y="6014720"/>
                    <a:pt x="4042410" y="5472430"/>
                    <a:pt x="4414520" y="4688840"/>
                  </a:cubicBezTo>
                  <a:lnTo>
                    <a:pt x="5077460" y="3533140"/>
                  </a:lnTo>
                  <a:cubicBezTo>
                    <a:pt x="5101590" y="3492500"/>
                    <a:pt x="5125720" y="3450590"/>
                    <a:pt x="5148580" y="3408680"/>
                  </a:cubicBezTo>
                  <a:close/>
                </a:path>
              </a:pathLst>
            </a:custGeom>
            <a:blipFill>
              <a:blip r:embed="rId2"/>
              <a:stretch>
                <a:fillRect l="-33223" r="-33223" t="0" b="0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7686872" y="6405235"/>
            <a:ext cx="3304368" cy="3666105"/>
            <a:chOff x="0" y="0"/>
            <a:chExt cx="5510530" cy="6113780"/>
          </a:xfrm>
        </p:grpSpPr>
        <p:sp>
          <p:nvSpPr>
            <p:cNvPr name="Freeform 7" id="7"/>
            <p:cNvSpPr/>
            <p:nvPr/>
          </p:nvSpPr>
          <p:spPr>
            <a:xfrm>
              <a:off x="45720" y="49530"/>
              <a:ext cx="5420360" cy="6014720"/>
            </a:xfrm>
            <a:custGeom>
              <a:avLst/>
              <a:gdLst/>
              <a:ahLst/>
              <a:cxnLst/>
              <a:rect r="r" b="b" t="t" l="l"/>
              <a:pathLst>
                <a:path h="6014720" w="5420360">
                  <a:moveTo>
                    <a:pt x="5148580" y="3408680"/>
                  </a:moveTo>
                  <a:lnTo>
                    <a:pt x="5149850" y="3406140"/>
                  </a:lnTo>
                  <a:lnTo>
                    <a:pt x="5149850" y="3406140"/>
                  </a:lnTo>
                  <a:cubicBezTo>
                    <a:pt x="5322570" y="3082290"/>
                    <a:pt x="5420360" y="2711450"/>
                    <a:pt x="5420360" y="2319020"/>
                  </a:cubicBezTo>
                  <a:cubicBezTo>
                    <a:pt x="5420360" y="1038860"/>
                    <a:pt x="4381500" y="0"/>
                    <a:pt x="3101340" y="0"/>
                  </a:cubicBezTo>
                  <a:cubicBezTo>
                    <a:pt x="2259330" y="0"/>
                    <a:pt x="1521460" y="449580"/>
                    <a:pt x="1115060" y="1121410"/>
                  </a:cubicBezTo>
                  <a:lnTo>
                    <a:pt x="1115060" y="1121410"/>
                  </a:lnTo>
                  <a:lnTo>
                    <a:pt x="1115060" y="1121410"/>
                  </a:lnTo>
                  <a:cubicBezTo>
                    <a:pt x="1094740" y="1155700"/>
                    <a:pt x="1075690" y="1188720"/>
                    <a:pt x="1056640" y="1224280"/>
                  </a:cubicBezTo>
                  <a:lnTo>
                    <a:pt x="328930" y="2503170"/>
                  </a:lnTo>
                  <a:cubicBezTo>
                    <a:pt x="308610" y="2536190"/>
                    <a:pt x="290830" y="2569210"/>
                    <a:pt x="271780" y="2603500"/>
                  </a:cubicBezTo>
                  <a:lnTo>
                    <a:pt x="271780" y="2604770"/>
                  </a:lnTo>
                  <a:lnTo>
                    <a:pt x="271780" y="2604770"/>
                  </a:lnTo>
                  <a:cubicBezTo>
                    <a:pt x="97790" y="2929890"/>
                    <a:pt x="0" y="3300730"/>
                    <a:pt x="0" y="3695700"/>
                  </a:cubicBezTo>
                  <a:cubicBezTo>
                    <a:pt x="0" y="4975860"/>
                    <a:pt x="1038860" y="6014720"/>
                    <a:pt x="2319020" y="6014720"/>
                  </a:cubicBezTo>
                  <a:cubicBezTo>
                    <a:pt x="3243580" y="6014720"/>
                    <a:pt x="4042410" y="5472430"/>
                    <a:pt x="4414520" y="4688840"/>
                  </a:cubicBezTo>
                  <a:lnTo>
                    <a:pt x="5077460" y="3533140"/>
                  </a:lnTo>
                  <a:cubicBezTo>
                    <a:pt x="5101590" y="3492500"/>
                    <a:pt x="5125720" y="3450590"/>
                    <a:pt x="5148580" y="3408680"/>
                  </a:cubicBezTo>
                  <a:close/>
                </a:path>
              </a:pathLst>
            </a:custGeom>
            <a:blipFill>
              <a:blip r:embed="rId3"/>
              <a:stretch>
                <a:fillRect l="-7134" r="-59261" t="0" b="0"/>
              </a:stretch>
            </a:blip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3102058" y="6189574"/>
            <a:ext cx="3498750" cy="3881765"/>
            <a:chOff x="0" y="0"/>
            <a:chExt cx="5510530" cy="6113780"/>
          </a:xfrm>
        </p:grpSpPr>
        <p:sp>
          <p:nvSpPr>
            <p:cNvPr name="Freeform 9" id="9"/>
            <p:cNvSpPr/>
            <p:nvPr/>
          </p:nvSpPr>
          <p:spPr>
            <a:xfrm>
              <a:off x="45720" y="49530"/>
              <a:ext cx="5420360" cy="6014720"/>
            </a:xfrm>
            <a:custGeom>
              <a:avLst/>
              <a:gdLst/>
              <a:ahLst/>
              <a:cxnLst/>
              <a:rect r="r" b="b" t="t" l="l"/>
              <a:pathLst>
                <a:path h="6014720" w="5420360">
                  <a:moveTo>
                    <a:pt x="5148580" y="3408680"/>
                  </a:moveTo>
                  <a:lnTo>
                    <a:pt x="5149850" y="3406140"/>
                  </a:lnTo>
                  <a:lnTo>
                    <a:pt x="5149850" y="3406140"/>
                  </a:lnTo>
                  <a:cubicBezTo>
                    <a:pt x="5322570" y="3082290"/>
                    <a:pt x="5420360" y="2711450"/>
                    <a:pt x="5420360" y="2319020"/>
                  </a:cubicBezTo>
                  <a:cubicBezTo>
                    <a:pt x="5420360" y="1038860"/>
                    <a:pt x="4381500" y="0"/>
                    <a:pt x="3101340" y="0"/>
                  </a:cubicBezTo>
                  <a:cubicBezTo>
                    <a:pt x="2259330" y="0"/>
                    <a:pt x="1521460" y="449580"/>
                    <a:pt x="1115060" y="1121410"/>
                  </a:cubicBezTo>
                  <a:lnTo>
                    <a:pt x="1115060" y="1121410"/>
                  </a:lnTo>
                  <a:lnTo>
                    <a:pt x="1115060" y="1121410"/>
                  </a:lnTo>
                  <a:cubicBezTo>
                    <a:pt x="1094740" y="1155700"/>
                    <a:pt x="1075690" y="1188720"/>
                    <a:pt x="1056640" y="1224280"/>
                  </a:cubicBezTo>
                  <a:lnTo>
                    <a:pt x="328930" y="2503170"/>
                  </a:lnTo>
                  <a:cubicBezTo>
                    <a:pt x="308610" y="2536190"/>
                    <a:pt x="290830" y="2569210"/>
                    <a:pt x="271780" y="2603500"/>
                  </a:cubicBezTo>
                  <a:lnTo>
                    <a:pt x="271780" y="2604770"/>
                  </a:lnTo>
                  <a:lnTo>
                    <a:pt x="271780" y="2604770"/>
                  </a:lnTo>
                  <a:cubicBezTo>
                    <a:pt x="97790" y="2929890"/>
                    <a:pt x="0" y="3300730"/>
                    <a:pt x="0" y="3695700"/>
                  </a:cubicBezTo>
                  <a:cubicBezTo>
                    <a:pt x="0" y="4975860"/>
                    <a:pt x="1038860" y="6014720"/>
                    <a:pt x="2319020" y="6014720"/>
                  </a:cubicBezTo>
                  <a:cubicBezTo>
                    <a:pt x="3243580" y="6014720"/>
                    <a:pt x="4042410" y="5472430"/>
                    <a:pt x="4414520" y="4688840"/>
                  </a:cubicBezTo>
                  <a:lnTo>
                    <a:pt x="5077460" y="3533140"/>
                  </a:lnTo>
                  <a:cubicBezTo>
                    <a:pt x="5101590" y="3492500"/>
                    <a:pt x="5125720" y="3450590"/>
                    <a:pt x="5148580" y="3408680"/>
                  </a:cubicBezTo>
                  <a:close/>
                </a:path>
              </a:pathLst>
            </a:custGeom>
            <a:blipFill>
              <a:blip r:embed="rId4"/>
              <a:stretch>
                <a:fillRect l="-33223" r="-33223" t="0" b="0"/>
              </a:stretch>
            </a:blipFill>
          </p:spPr>
        </p:sp>
      </p:grpSp>
      <p:pic>
        <p:nvPicPr>
          <p:cNvPr name="Picture 10" id="10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17169562" y="-3758"/>
            <a:ext cx="1123620" cy="112362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586422" y="1119862"/>
            <a:ext cx="1166279" cy="1166279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6030473" y="-19227"/>
            <a:ext cx="1139089" cy="1139089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400000">
            <a:off x="17477359" y="1422097"/>
            <a:ext cx="1112495" cy="561810"/>
          </a:xfrm>
          <a:prstGeom prst="rect">
            <a:avLst/>
          </a:prstGeom>
        </p:spPr>
      </p:pic>
      <p:pic>
        <p:nvPicPr>
          <p:cNvPr name="Picture 14" id="14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13917" y="9457426"/>
            <a:ext cx="1659148" cy="829574"/>
          </a:xfrm>
          <a:prstGeom prst="rect">
            <a:avLst/>
          </a:prstGeom>
        </p:spPr>
      </p:pic>
      <p:pic>
        <p:nvPicPr>
          <p:cNvPr name="Picture 15" id="15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-13917" y="8627852"/>
            <a:ext cx="1659148" cy="829574"/>
          </a:xfrm>
          <a:prstGeom prst="rect">
            <a:avLst/>
          </a:prstGeom>
        </p:spPr>
      </p:pic>
      <p:pic>
        <p:nvPicPr>
          <p:cNvPr name="Picture 16" id="16"/>
          <p:cNvPicPr>
            <a:picLocks noChangeAspect="true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-47654" y="7810373"/>
            <a:ext cx="817479" cy="817479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1645231" y="9503258"/>
            <a:ext cx="783742" cy="783742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0" t="0" r="0" b="0"/>
          <a:stretch>
            <a:fillRect/>
          </a:stretch>
        </p:blipFill>
        <p:spPr>
          <a:xfrm flipH="true" flipV="false" rot="5400000">
            <a:off x="-8757" y="6954314"/>
            <a:ext cx="856060" cy="856060"/>
          </a:xfrm>
          <a:prstGeom prst="rect">
            <a:avLst/>
          </a:prstGeom>
        </p:spPr>
      </p:pic>
      <p:sp>
        <p:nvSpPr>
          <p:cNvPr name="TextBox 19" id="19"/>
          <p:cNvSpPr txBox="true"/>
          <p:nvPr/>
        </p:nvSpPr>
        <p:spPr>
          <a:xfrm rot="0">
            <a:off x="246253" y="462802"/>
            <a:ext cx="15784220" cy="1509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1"/>
              </a:lnSpc>
              <a:spcBef>
                <a:spcPct val="0"/>
              </a:spcBef>
            </a:pPr>
            <a:r>
              <a:rPr lang="en-US" sz="4315">
                <a:solidFill>
                  <a:srgbClr val="FEFEFE"/>
                </a:solidFill>
                <a:latin typeface="Cantata One"/>
              </a:rPr>
              <a:t>BEZ UMIEJĘTNOŚCI CZYTANIA NIE JEST MOŻLIWE FUNKCJONOWANIE WE WSPÓŁCZESNYM ŚWIECIE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8700" y="2567906"/>
            <a:ext cx="17004906" cy="3077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90"/>
              </a:lnSpc>
            </a:pPr>
            <a:r>
              <a:rPr lang="en-US" sz="4099">
                <a:solidFill>
                  <a:srgbClr val="FEFEFE"/>
                </a:solidFill>
                <a:latin typeface="Open Sans Light"/>
              </a:rPr>
              <a:t>Dzięki czytaniu zdobywamy i uzupełniamy wiadomości.</a:t>
            </a:r>
          </a:p>
          <a:p>
            <a:pPr>
              <a:lnSpc>
                <a:spcPts val="6190"/>
              </a:lnSpc>
            </a:pPr>
          </a:p>
          <a:p>
            <a:pPr>
              <a:lnSpc>
                <a:spcPts val="6190"/>
              </a:lnSpc>
            </a:pPr>
            <a:r>
              <a:rPr lang="en-US" sz="4099">
                <a:solidFill>
                  <a:srgbClr val="FEFEFE"/>
                </a:solidFill>
                <a:latin typeface="Open Sans Light"/>
              </a:rPr>
              <a:t>Podstawowa umiejętność współczesnego człowieka to umiejętność uczenia się</a:t>
            </a:r>
            <a:r>
              <a:rPr lang="en-US" sz="4099">
                <a:solidFill>
                  <a:srgbClr val="FEFEFE"/>
                </a:solidFill>
                <a:latin typeface="Open Sans Light Bold"/>
              </a:rPr>
              <a:t> (nauka trwa przez całe życie.)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FE0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6433421" y="3743801"/>
            <a:ext cx="6508687" cy="6508661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r="-24999" t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6543" y="168335"/>
            <a:ext cx="17252757" cy="3107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82"/>
              </a:lnSpc>
              <a:spcBef>
                <a:spcPct val="0"/>
              </a:spcBef>
            </a:pPr>
            <a:r>
              <a:rPr lang="en-US" sz="5915">
                <a:solidFill>
                  <a:srgbClr val="332E2E"/>
                </a:solidFill>
                <a:latin typeface="Cantata One"/>
              </a:rPr>
              <a:t>LITERATURA DZIECIĘCA SPEŁNIA RÓŻNORODNĄ ROLĘ I POMAGA OSIĄGNĄĆ RÓŻNE CELE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494641" y="1095395"/>
            <a:ext cx="683733" cy="68373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7141011" y="0"/>
            <a:ext cx="1146989" cy="1146989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5980366" y="0"/>
            <a:ext cx="1146989" cy="1146989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400000">
            <a:off x="17182599" y="2638401"/>
            <a:ext cx="1468971" cy="74183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17141011" y="1139517"/>
            <a:ext cx="1146989" cy="1146989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0" y="7645517"/>
            <a:ext cx="2641483" cy="2641483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2641483" y="7645517"/>
            <a:ext cx="2641483" cy="2641483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false" flipV="true" rot="-5400000">
            <a:off x="-896567" y="5772674"/>
            <a:ext cx="3622495" cy="1829360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296980" y="7448801"/>
            <a:ext cx="1517457" cy="151745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961946" y="-953"/>
            <a:ext cx="1327368" cy="1327368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911551" y="1326415"/>
            <a:ext cx="1377763" cy="137776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0" y="8611032"/>
            <a:ext cx="837984" cy="83798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true" flipV="false" rot="-10800000">
            <a:off x="15584859" y="9332"/>
            <a:ext cx="1807791" cy="91293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0" y="9449016"/>
            <a:ext cx="1675968" cy="837984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7030460" y="2704178"/>
            <a:ext cx="1257540" cy="1257540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190152" y="168374"/>
            <a:ext cx="16840308" cy="2192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41"/>
              </a:lnSpc>
              <a:spcBef>
                <a:spcPct val="0"/>
              </a:spcBef>
            </a:pPr>
            <a:r>
              <a:rPr lang="en-US" sz="6315">
                <a:solidFill>
                  <a:srgbClr val="332E2E"/>
                </a:solidFill>
                <a:latin typeface="Cantata One"/>
              </a:rPr>
              <a:t>CZYTANIE DOSKONALI PROSECY MYŚLOWE DZIECKA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43421" y="7123734"/>
            <a:ext cx="16049229" cy="2860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820412" indent="-410206" lvl="1">
              <a:lnSpc>
                <a:spcPts val="5737"/>
              </a:lnSpc>
              <a:buFont typeface="Arial"/>
              <a:buChar char="•"/>
            </a:pPr>
            <a:r>
              <a:rPr lang="en-US" sz="3799">
                <a:solidFill>
                  <a:srgbClr val="332E2E"/>
                </a:solidFill>
                <a:latin typeface="Cantata One"/>
              </a:rPr>
              <a:t>wyrabia umiejętność śledzenie rozwijającej się akcji,</a:t>
            </a:r>
          </a:p>
          <a:p>
            <a:pPr marL="820412" indent="-410206" lvl="1">
              <a:lnSpc>
                <a:spcPts val="5737"/>
              </a:lnSpc>
              <a:buFont typeface="Arial"/>
              <a:buChar char="•"/>
            </a:pPr>
            <a:r>
              <a:rPr lang="en-US" sz="3799">
                <a:solidFill>
                  <a:srgbClr val="332E2E"/>
                </a:solidFill>
                <a:latin typeface="Cantata One"/>
              </a:rPr>
              <a:t>uczy wyciągania wniosków dotyczących postępowania bohaterów, związków logicznych wynikających z przedstawionych sytuacji.</a:t>
            </a:r>
          </a:p>
        </p:txBody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6819334" y="2474676"/>
            <a:ext cx="4649333" cy="4649314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24999" r="-24999" t="0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5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1058388" y="4742022"/>
            <a:ext cx="5545000" cy="5544978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r="-24999" t="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200757" y="536679"/>
            <a:ext cx="15906392" cy="2121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40"/>
              </a:lnSpc>
              <a:spcBef>
                <a:spcPct val="0"/>
              </a:spcBef>
            </a:pPr>
            <a:r>
              <a:rPr lang="en-US" sz="6100">
                <a:solidFill>
                  <a:srgbClr val="FEFEFE"/>
                </a:solidFill>
                <a:latin typeface="Cantata One"/>
              </a:rPr>
              <a:t>CZYTANIE ROZWIJA KONCENTRACJĘ I PAMIĘĆ DZIECKA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01523" y="3169253"/>
            <a:ext cx="17504861" cy="1344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35"/>
              </a:lnSpc>
            </a:pPr>
            <a:r>
              <a:rPr lang="en-US" sz="3599">
                <a:solidFill>
                  <a:srgbClr val="FEFEFE"/>
                </a:solidFill>
                <a:latin typeface="Cantata One"/>
              </a:rPr>
              <a:t>Czytając książkę dziecko otrzymuje kompletną informację, zamkniętą i oprawioną pewną historię, która prezentuje różne wątki.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49157" y="5478271"/>
            <a:ext cx="9549573" cy="3401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35"/>
              </a:lnSpc>
            </a:pPr>
            <a:r>
              <a:rPr lang="en-US" sz="3599">
                <a:solidFill>
                  <a:srgbClr val="FEFEFE"/>
                </a:solidFill>
                <a:latin typeface="Cantata One"/>
              </a:rPr>
              <a:t>Dziecko skupia się, zaciekawia tym, co czyta, rozumie i zapamiętuje wiele rzeczy, odkrywa nowe pojęcia i miejsca, przytacza więcej szczegółów z książki, co dowodzi jego lepszej pamięci.</a:t>
            </a:r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749157" y="-88653"/>
            <a:ext cx="749157" cy="749157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498314" y="-88653"/>
            <a:ext cx="749157" cy="749157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0" y="0"/>
            <a:ext cx="749157" cy="749157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0" y="740046"/>
            <a:ext cx="749157" cy="749157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5926298" y="9106149"/>
            <a:ext cx="1180851" cy="1180851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0" t="0" r="0" b="0"/>
          <a:stretch>
            <a:fillRect/>
          </a:stretch>
        </p:blipFill>
        <p:spPr>
          <a:xfrm flipH="true" flipV="false" rot="0">
            <a:off x="17107149" y="9106149"/>
            <a:ext cx="1180851" cy="1180851"/>
          </a:xfrm>
          <a:prstGeom prst="rect">
            <a:avLst/>
          </a:prstGeom>
        </p:spPr>
      </p:pic>
      <p:pic>
        <p:nvPicPr>
          <p:cNvPr name="Picture 13" id="13"/>
          <p:cNvPicPr>
            <a:picLocks noChangeAspect="true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0" t="0" r="0" b="0"/>
          <a:stretch>
            <a:fillRect/>
          </a:stretch>
        </p:blipFill>
        <p:spPr>
          <a:xfrm flipH="true" flipV="false" rot="-5400000">
            <a:off x="17070408" y="8275866"/>
            <a:ext cx="1618062" cy="81712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FE0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0" t="0" r="0" b="0"/>
          <a:stretch>
            <a:fillRect/>
          </a:stretch>
        </p:blipFill>
        <p:spPr>
          <a:xfrm flipH="true" flipV="true" rot="0">
            <a:off x="1304059" y="-19227"/>
            <a:ext cx="1317842" cy="1317842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422238" y="219949"/>
            <a:ext cx="16865762" cy="2033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41"/>
              </a:lnSpc>
              <a:spcBef>
                <a:spcPct val="0"/>
              </a:spcBef>
            </a:pPr>
            <a:r>
              <a:rPr lang="en-US" sz="5815">
                <a:solidFill>
                  <a:srgbClr val="332E2E"/>
                </a:solidFill>
                <a:latin typeface="Cantata One"/>
              </a:rPr>
              <a:t>CZYTANIE ROZWIJA WYOBRAŹNIĘ DZIECKA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84805" y="2352130"/>
            <a:ext cx="16230600" cy="2834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29"/>
              </a:lnSpc>
            </a:pPr>
            <a:r>
              <a:rPr lang="en-US" sz="2999">
                <a:solidFill>
                  <a:srgbClr val="332E2E"/>
                </a:solidFill>
                <a:latin typeface="Cantata One"/>
              </a:rPr>
              <a:t>Czytając opowieść dziecko stara się sobie wyobrazić miejsce, w którym rozgrywa się akcja, bohaterów, ich mimikę, zachowanie, sytuacje. Niejako reżyseruje przedstawiiny w książce świat i kręci na jego podstwie film we własnej głowie. Oczy widzą litery, wyrazy, a mózg przemienia je w głowie na obraz. To jest naprawdę niesamoita umiejętność i cudowne doświadczenie.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0" t="0" r="0" b="0"/>
          <a:stretch>
            <a:fillRect/>
          </a:stretch>
        </p:blipFill>
        <p:spPr>
          <a:xfrm flipH="false" flipV="true" rot="0">
            <a:off x="-4774" y="-10217"/>
            <a:ext cx="1308833" cy="130883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-4774" y="1229073"/>
            <a:ext cx="1308833" cy="1308833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0" t="0" r="0" b="0"/>
          <a:stretch>
            <a:fillRect/>
          </a:stretch>
        </p:blipFill>
        <p:spPr>
          <a:xfrm flipH="false" flipV="false" rot="0">
            <a:off x="16742809" y="8741809"/>
            <a:ext cx="1545191" cy="1545191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9400105" y="5737639"/>
            <a:ext cx="8329259" cy="4084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076"/>
              </a:lnSpc>
            </a:pPr>
            <a:r>
              <a:rPr lang="en-US" sz="2699">
                <a:solidFill>
                  <a:srgbClr val="332E2E"/>
                </a:solidFill>
                <a:latin typeface="Cantata One"/>
              </a:rPr>
              <a:t>Dzięki czytaniu dziecko potrafi odnaleźć się w otaczającym je świecie, szybciej zdaje sobie sprawę z różnych rzeczy, jest bardziej świadome siebie i śiata, lepiej go odbiera i rozumie. Potrafi przenieść różne sytuacje z książek do życia codziennego, zazwyczaj podświadomie, ale dzięki temu umie wiele rzeczy przewidzieć i z wieloma sobie poradzić.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179553" y="5391740"/>
            <a:ext cx="4895280" cy="4895260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3747" r="-42918" t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DAFLQYplMGs</dc:identifier>
  <dcterms:modified xsi:type="dcterms:W3CDTF">2011-08-01T06:04:30Z</dcterms:modified>
  <cp:revision>1</cp:revision>
  <dc:title>WPŁYW CZYTANIA NA ROZWÓJ DZIECKA</dc:title>
</cp:coreProperties>
</file>